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61" r:id="rId5"/>
    <p:sldId id="259" r:id="rId6"/>
    <p:sldId id="266" r:id="rId7"/>
    <p:sldId id="268" r:id="rId8"/>
    <p:sldId id="267" r:id="rId9"/>
    <p:sldId id="270" r:id="rId10"/>
    <p:sldId id="269" r:id="rId11"/>
    <p:sldId id="273" r:id="rId12"/>
    <p:sldId id="272" r:id="rId13"/>
    <p:sldId id="271" r:id="rId14"/>
    <p:sldId id="275" r:id="rId15"/>
    <p:sldId id="274" r:id="rId16"/>
    <p:sldId id="276" r:id="rId17"/>
    <p:sldId id="265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pPr>
            <a:r>
              <a:rPr lang="ru-RU" b="1">
                <a:solidFill>
                  <a:srgbClr val="002060"/>
                </a:solidFill>
              </a:rPr>
              <a:t>Итоги ВПР по обществознанию в 6 классах </a:t>
            </a:r>
          </a:p>
          <a:p>
            <a:pPr>
              <a:defRPr b="1">
                <a:solidFill>
                  <a:srgbClr val="0070C0"/>
                </a:solidFill>
              </a:defRPr>
            </a:pPr>
            <a:r>
              <a:rPr lang="ru-RU" b="1">
                <a:solidFill>
                  <a:srgbClr val="002060"/>
                </a:solidFill>
              </a:rPr>
              <a:t>в 2024 году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normalizeH="0" baseline="0">
              <a:solidFill>
                <a:srgbClr val="0070C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 6 диаграмма'!$B$3</c:f>
              <c:strCache>
                <c:ptCount val="1"/>
                <c:pt idx="0">
                  <c:v>Р Ф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6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'ОБ 6 диаграмма'!$C$3:$D$3</c:f>
              <c:numCache>
                <c:formatCode>0</c:formatCode>
                <c:ptCount val="2"/>
                <c:pt idx="0">
                  <c:v>55.93</c:v>
                </c:pt>
                <c:pt idx="1">
                  <c:v>94.36999999999999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4-4A3F-A448-9A1C22E58B1B}"/>
            </c:ext>
          </c:extLst>
        </c:ser>
        <c:ser>
          <c:idx val="1"/>
          <c:order val="1"/>
          <c:tx>
            <c:strRef>
              <c:f>'ОБ 6 диаграмма'!$B$4</c:f>
              <c:strCache>
                <c:ptCount val="1"/>
                <c:pt idx="0">
                  <c:v>К Р Ы М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6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'ОБ 6 диаграмма'!$C$4:$D$4</c:f>
              <c:numCache>
                <c:formatCode>0</c:formatCode>
                <c:ptCount val="2"/>
                <c:pt idx="0">
                  <c:v>64.41</c:v>
                </c:pt>
                <c:pt idx="1">
                  <c:v>97.1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54-4A3F-A448-9A1C22E58B1B}"/>
            </c:ext>
          </c:extLst>
        </c:ser>
        <c:ser>
          <c:idx val="2"/>
          <c:order val="2"/>
          <c:tx>
            <c:strRef>
              <c:f>'ОБ 6 диаграмма'!$B$5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6 диаграмма'!$C$2:$D$2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'ОБ 6 диаграмма'!$C$5:$D$5</c:f>
              <c:numCache>
                <c:formatCode>0</c:formatCode>
                <c:ptCount val="2"/>
                <c:pt idx="0">
                  <c:v>74.31</c:v>
                </c:pt>
                <c:pt idx="1">
                  <c:v>96.79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54-4A3F-A448-9A1C22E58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663704"/>
        <c:axId val="601662392"/>
      </c:barChart>
      <c:catAx>
        <c:axId val="6016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2392"/>
        <c:crosses val="autoZero"/>
        <c:auto val="1"/>
        <c:lblAlgn val="ctr"/>
        <c:lblOffset val="100"/>
        <c:noMultiLvlLbl val="0"/>
      </c:catAx>
      <c:valAx>
        <c:axId val="60166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2060"/>
                </a:solidFill>
              </a:rPr>
              <a:t>Итоги</a:t>
            </a:r>
            <a:r>
              <a:rPr lang="ru-RU" baseline="0">
                <a:solidFill>
                  <a:srgbClr val="002060"/>
                </a:solidFill>
              </a:rPr>
              <a:t> ВПР по ОБЩЕСТВОЗНАНИЮ в 8 классах в 2024 году </a:t>
            </a:r>
            <a:endParaRPr lang="ru-RU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110496537780424E-2"/>
          <c:y val="0.18981199510353255"/>
          <c:w val="0.92145758111431197"/>
          <c:h val="0.40100205813054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'ОБ 8 диаграмма '!$C$2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4C-4C99-9688-27244FC82B7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4C-4C99-9688-27244FC82B72}"/>
              </c:ext>
            </c:extLst>
          </c:dPt>
          <c:dPt>
            <c:idx val="8"/>
            <c:invertIfNegative val="0"/>
            <c:bubble3D val="0"/>
            <c:spPr>
              <a:solidFill>
                <a:srgbClr val="99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14C-4C99-9688-27244FC82B72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14C-4C99-9688-27244FC82B72}"/>
              </c:ext>
            </c:extLst>
          </c:dPt>
          <c:dLbls>
            <c:dLbl>
              <c:idx val="0"/>
              <c:layout>
                <c:manualLayout>
                  <c:x val="1.5281756482683545E-3"/>
                  <c:y val="0.17112299465240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4C-4C99-9688-27244FC82B72}"/>
                </c:ext>
              </c:extLst>
            </c:dLbl>
            <c:dLbl>
              <c:idx val="1"/>
              <c:layout>
                <c:manualLayout>
                  <c:x val="0"/>
                  <c:y val="0.16636957813428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4C-4C99-9688-27244FC82B72}"/>
                </c:ext>
              </c:extLst>
            </c:dLbl>
            <c:dLbl>
              <c:idx val="2"/>
              <c:layout>
                <c:manualLayout>
                  <c:x val="-2.801622990570791E-17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4C-4C99-9688-27244FC82B72}"/>
                </c:ext>
              </c:extLst>
            </c:dLbl>
            <c:dLbl>
              <c:idx val="3"/>
              <c:layout>
                <c:manualLayout>
                  <c:x val="-1.5281756482683545E-3"/>
                  <c:y val="0.14260249554367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4C-4C99-9688-27244FC82B72}"/>
                </c:ext>
              </c:extLst>
            </c:dLbl>
            <c:dLbl>
              <c:idx val="4"/>
              <c:layout>
                <c:manualLayout>
                  <c:x val="-2.801622990570791E-17"/>
                  <c:y val="9.982174688057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4C-4C99-9688-27244FC82B72}"/>
                </c:ext>
              </c:extLst>
            </c:dLbl>
            <c:dLbl>
              <c:idx val="5"/>
              <c:layout>
                <c:manualLayout>
                  <c:x val="3.0563512965366526E-3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4C-4C99-9688-27244FC82B72}"/>
                </c:ext>
              </c:extLst>
            </c:dLbl>
            <c:dLbl>
              <c:idx val="6"/>
              <c:layout>
                <c:manualLayout>
                  <c:x val="0"/>
                  <c:y val="8.7911664912754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4C-4C99-9688-27244FC82B72}"/>
                </c:ext>
              </c:extLst>
            </c:dLbl>
            <c:dLbl>
              <c:idx val="7"/>
              <c:layout>
                <c:manualLayout>
                  <c:x val="0"/>
                  <c:y val="8.793820558526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4C-4C99-9688-27244FC82B72}"/>
                </c:ext>
              </c:extLst>
            </c:dLbl>
            <c:dLbl>
              <c:idx val="8"/>
              <c:layout>
                <c:manualLayout>
                  <c:x val="0"/>
                  <c:y val="5.502834715250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4C-4C99-9688-27244FC82B72}"/>
                </c:ext>
              </c:extLst>
            </c:dLbl>
            <c:dLbl>
              <c:idx val="9"/>
              <c:layout>
                <c:manualLayout>
                  <c:x val="7.640878241341716E-3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4C-4C99-9688-27244FC82B72}"/>
                </c:ext>
              </c:extLst>
            </c:dLbl>
            <c:dLbl>
              <c:idx val="10"/>
              <c:layout>
                <c:manualLayout>
                  <c:x val="2.9088660844975088E-3"/>
                  <c:y val="0.1024235030437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4C-4C99-9688-27244FC82B72}"/>
                </c:ext>
              </c:extLst>
            </c:dLbl>
            <c:dLbl>
              <c:idx val="11"/>
              <c:layout>
                <c:manualLayout>
                  <c:x val="-3.0563512965367089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4C-4C99-9688-27244FC82B72}"/>
                </c:ext>
              </c:extLst>
            </c:dLbl>
            <c:dLbl>
              <c:idx val="12"/>
              <c:layout>
                <c:manualLayout>
                  <c:x val="-1.1206491962283164E-16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4C-4C99-9688-27244FC82B72}"/>
                </c:ext>
              </c:extLst>
            </c:dLbl>
            <c:dLbl>
              <c:idx val="13"/>
              <c:layout>
                <c:manualLayout>
                  <c:x val="0"/>
                  <c:y val="0.1045751633986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4C-4C99-9688-27244FC82B72}"/>
                </c:ext>
              </c:extLst>
            </c:dLbl>
            <c:dLbl>
              <c:idx val="14"/>
              <c:layout>
                <c:manualLayout>
                  <c:x val="3.0563512965367089E-3"/>
                  <c:y val="9.269162210338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4C-4C99-9688-27244FC82B72}"/>
                </c:ext>
              </c:extLst>
            </c:dLbl>
            <c:dLbl>
              <c:idx val="15"/>
              <c:layout>
                <c:manualLayout>
                  <c:x val="-1.1206491962283164E-16"/>
                  <c:y val="8.556149732620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4C-4C99-9688-27244FC82B72}"/>
                </c:ext>
              </c:extLst>
            </c:dLbl>
            <c:dLbl>
              <c:idx val="16"/>
              <c:layout>
                <c:manualLayout>
                  <c:x val="0"/>
                  <c:y val="9.982174688057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4C-4C99-9688-27244FC82B72}"/>
                </c:ext>
              </c:extLst>
            </c:dLbl>
            <c:dLbl>
              <c:idx val="17"/>
              <c:layout>
                <c:manualLayout>
                  <c:x val="1.5281756482683545E-3"/>
                  <c:y val="0.11883541295305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4C-4C99-9688-27244FC82B72}"/>
                </c:ext>
              </c:extLst>
            </c:dLbl>
            <c:dLbl>
              <c:idx val="18"/>
              <c:layout>
                <c:manualLayout>
                  <c:x val="0"/>
                  <c:y val="0.1093285799168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14C-4C99-9688-27244FC82B72}"/>
                </c:ext>
              </c:extLst>
            </c:dLbl>
            <c:dLbl>
              <c:idx val="19"/>
              <c:layout>
                <c:manualLayout>
                  <c:x val="-1.2590494176897367E-3"/>
                  <c:y val="8.318478906714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4C-4C99-9688-27244FC82B72}"/>
                </c:ext>
              </c:extLst>
            </c:dLbl>
            <c:dLbl>
              <c:idx val="20"/>
              <c:layout>
                <c:manualLayout>
                  <c:x val="-1.1206491962283164E-16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14C-4C99-9688-27244FC82B72}"/>
                </c:ext>
              </c:extLst>
            </c:dLbl>
            <c:dLbl>
              <c:idx val="21"/>
              <c:layout>
                <c:manualLayout>
                  <c:x val="-3.0563512965368208E-3"/>
                  <c:y val="0.13309566250742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14C-4C99-9688-27244FC82B72}"/>
                </c:ext>
              </c:extLst>
            </c:dLbl>
            <c:dLbl>
              <c:idx val="22"/>
              <c:layout>
                <c:manualLayout>
                  <c:x val="-1.5281756482683545E-3"/>
                  <c:y val="0.10932857991681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14C-4C99-9688-27244FC82B72}"/>
                </c:ext>
              </c:extLst>
            </c:dLbl>
            <c:dLbl>
              <c:idx val="23"/>
              <c:layout>
                <c:manualLayout>
                  <c:x val="-4.5845269448050634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14C-4C99-9688-27244FC82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8 диаграмма '!$B$3:$B$13</c:f>
              <c:strCache>
                <c:ptCount val="11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Акимовская СОШ</c:v>
                </c:pt>
                <c:pt idx="4">
                  <c:v>Емельяновская СОШ</c:v>
                </c:pt>
                <c:pt idx="5">
                  <c:v>Желябовская СОШ</c:v>
                </c:pt>
                <c:pt idx="6">
                  <c:v>Ивановская СОШ</c:v>
                </c:pt>
                <c:pt idx="7">
                  <c:v>Нижнегорская СОШ № 2</c:v>
                </c:pt>
                <c:pt idx="8">
                  <c:v>Нижнегорская школа-лицей № 1</c:v>
                </c:pt>
                <c:pt idx="9">
                  <c:v>Пшеничненская СОШ</c:v>
                </c:pt>
                <c:pt idx="10">
                  <c:v>Чкаловская СОШ</c:v>
                </c:pt>
              </c:strCache>
            </c:strRef>
          </c:cat>
          <c:val>
            <c:numRef>
              <c:f>'ОБ 8 диаграмма '!$C$3:$C$13</c:f>
              <c:numCache>
                <c:formatCode>0</c:formatCode>
                <c:ptCount val="11"/>
                <c:pt idx="0">
                  <c:v>45.99</c:v>
                </c:pt>
                <c:pt idx="1">
                  <c:v>54.010000000000005</c:v>
                </c:pt>
                <c:pt idx="2">
                  <c:v>41.800000000000004</c:v>
                </c:pt>
                <c:pt idx="3">
                  <c:v>46.67</c:v>
                </c:pt>
                <c:pt idx="4">
                  <c:v>50</c:v>
                </c:pt>
                <c:pt idx="5">
                  <c:v>71.430000000000007</c:v>
                </c:pt>
                <c:pt idx="6">
                  <c:v>30</c:v>
                </c:pt>
                <c:pt idx="7">
                  <c:v>44.44</c:v>
                </c:pt>
                <c:pt idx="8">
                  <c:v>16.670000000000002</c:v>
                </c:pt>
                <c:pt idx="9">
                  <c:v>57.14</c:v>
                </c:pt>
                <c:pt idx="10">
                  <c:v>35.71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14C-4C99-9688-27244FC82B72}"/>
            </c:ext>
          </c:extLst>
        </c:ser>
        <c:ser>
          <c:idx val="1"/>
          <c:order val="1"/>
          <c:tx>
            <c:strRef>
              <c:f>'ОБ 8 диаграмма '!$D$2</c:f>
              <c:strCache>
                <c:ptCount val="1"/>
                <c:pt idx="0">
                  <c:v>Успешность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614C-4C99-9688-27244FC82B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614C-4C99-9688-27244FC82B7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614C-4C99-9688-27244FC82B72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614C-4C99-9688-27244FC82B72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614C-4C99-9688-27244FC82B72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614C-4C99-9688-27244FC82B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8 диаграмма '!$B$3:$B$13</c:f>
              <c:strCache>
                <c:ptCount val="11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Акимовская СОШ</c:v>
                </c:pt>
                <c:pt idx="4">
                  <c:v>Емельяновская СОШ</c:v>
                </c:pt>
                <c:pt idx="5">
                  <c:v>Желябовская СОШ</c:v>
                </c:pt>
                <c:pt idx="6">
                  <c:v>Ивановская СОШ</c:v>
                </c:pt>
                <c:pt idx="7">
                  <c:v>Нижнегорская СОШ № 2</c:v>
                </c:pt>
                <c:pt idx="8">
                  <c:v>Нижнегорская школа-лицей № 1</c:v>
                </c:pt>
                <c:pt idx="9">
                  <c:v>Пшеничненская СОШ</c:v>
                </c:pt>
                <c:pt idx="10">
                  <c:v>Чкаловская СОШ</c:v>
                </c:pt>
              </c:strCache>
            </c:strRef>
          </c:cat>
          <c:val>
            <c:numRef>
              <c:f>'ОБ 8 диаграмма '!$D$3:$D$13</c:f>
              <c:numCache>
                <c:formatCode>0</c:formatCode>
                <c:ptCount val="11"/>
                <c:pt idx="0">
                  <c:v>91.7</c:v>
                </c:pt>
                <c:pt idx="1">
                  <c:v>95.57</c:v>
                </c:pt>
                <c:pt idx="2">
                  <c:v>95.9</c:v>
                </c:pt>
                <c:pt idx="3">
                  <c:v>93.34</c:v>
                </c:pt>
                <c:pt idx="4">
                  <c:v>100</c:v>
                </c:pt>
                <c:pt idx="5">
                  <c:v>100.00000000000001</c:v>
                </c:pt>
                <c:pt idx="6">
                  <c:v>100</c:v>
                </c:pt>
                <c:pt idx="7">
                  <c:v>100</c:v>
                </c:pt>
                <c:pt idx="8">
                  <c:v>94.45</c:v>
                </c:pt>
                <c:pt idx="9">
                  <c:v>85.710000000000008</c:v>
                </c:pt>
                <c:pt idx="10">
                  <c:v>85.710000000000008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614C-4C99-9688-27244FC82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37087464"/>
        <c:axId val="537088120"/>
        <c:axId val="0"/>
      </c:bar3DChart>
      <c:catAx>
        <c:axId val="53708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8120"/>
        <c:crosses val="autoZero"/>
        <c:auto val="1"/>
        <c:lblAlgn val="ctr"/>
        <c:lblOffset val="100"/>
        <c:noMultiLvlLbl val="0"/>
      </c:catAx>
      <c:valAx>
        <c:axId val="53708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42BA97">
        <a:lumMod val="40000"/>
        <a:lumOff val="60000"/>
      </a:srgb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002060"/>
                </a:solidFill>
              </a:rPr>
              <a:t>Сравнение отметок ВПР по обществознанию в 8 классе </a:t>
            </a:r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</a:rPr>
              <a:t>в 2024 с отметками по журналу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'ОБ 8 объективность'!$C$3</c:f>
              <c:strCache>
                <c:ptCount val="1"/>
                <c:pt idx="0">
                  <c:v>Понизили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D7B-460D-A087-EC507BDA2E7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D7B-460D-A087-EC507BDA2E77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D7B-460D-A087-EC507BDA2E77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D7B-460D-A087-EC507BDA2E7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DD7B-460D-A087-EC507BDA2E77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DD7B-460D-A087-EC507BDA2E77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DD7B-460D-A087-EC507BDA2E77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DD7B-460D-A087-EC507BDA2E77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DD7B-460D-A087-EC507BDA2E77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DD7B-460D-A087-EC507BDA2E77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DD7B-460D-A087-EC507BDA2E77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DD7B-460D-A087-EC507BDA2E77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DD7B-460D-A087-EC507BDA2E7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7B-460D-A087-EC507BDA2E7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7B-460D-A087-EC507BDA2E7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D7B-460D-A087-EC507BDA2E7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D7B-460D-A087-EC507BDA2E7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7B-460D-A087-EC507BDA2E7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D7B-460D-A087-EC507BDA2E77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7B-460D-A087-EC507BDA2E77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D7B-460D-A087-EC507BDA2E77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7B-460D-A087-EC507BDA2E77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D7B-460D-A087-EC507BDA2E77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D7B-460D-A087-EC507BDA2E77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7B-460D-A087-EC507BDA2E77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7B-460D-A087-EC507BDA2E77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D7B-460D-A087-EC507BDA2E77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D7B-460D-A087-EC507BDA2E77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D7B-460D-A087-EC507BDA2E77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D7B-460D-A087-EC507BDA2E77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D7B-460D-A087-EC507BDA2E77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D7B-460D-A087-EC507BDA2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8 объективность'!$B$4:$B$13</c:f>
              <c:strCache>
                <c:ptCount val="10"/>
                <c:pt idx="0">
                  <c:v>Крым</c:v>
                </c:pt>
                <c:pt idx="1">
                  <c:v>НИЖНЕГОРСКИЙ район</c:v>
                </c:pt>
                <c:pt idx="2">
                  <c:v>Акимовская СОШ</c:v>
                </c:pt>
                <c:pt idx="3">
                  <c:v>Емельяновская СОШ</c:v>
                </c:pt>
                <c:pt idx="4">
                  <c:v>Желябовская СОШ</c:v>
                </c:pt>
                <c:pt idx="5">
                  <c:v>Ивановская СОШ</c:v>
                </c:pt>
                <c:pt idx="6">
                  <c:v>Нижнегорская СОШ № 2</c:v>
                </c:pt>
                <c:pt idx="7">
                  <c:v>Нижнегорская школа-лицей № 1</c:v>
                </c:pt>
                <c:pt idx="8">
                  <c:v>Пшеничненскеая СОШ</c:v>
                </c:pt>
                <c:pt idx="9">
                  <c:v>Чкаловская СОШ</c:v>
                </c:pt>
              </c:strCache>
            </c:strRef>
          </c:cat>
          <c:val>
            <c:numRef>
              <c:f>'ОБ 8 объективность'!$C$4:$C$13</c:f>
              <c:numCache>
                <c:formatCode>0</c:formatCode>
                <c:ptCount val="10"/>
                <c:pt idx="0">
                  <c:v>26.95</c:v>
                </c:pt>
                <c:pt idx="1">
                  <c:v>22.13</c:v>
                </c:pt>
                <c:pt idx="2">
                  <c:v>0</c:v>
                </c:pt>
                <c:pt idx="3">
                  <c:v>6.25</c:v>
                </c:pt>
                <c:pt idx="4">
                  <c:v>35.71</c:v>
                </c:pt>
                <c:pt idx="5">
                  <c:v>10</c:v>
                </c:pt>
                <c:pt idx="6">
                  <c:v>5.56</c:v>
                </c:pt>
                <c:pt idx="7">
                  <c:v>66.67</c:v>
                </c:pt>
                <c:pt idx="8">
                  <c:v>0</c:v>
                </c:pt>
                <c:pt idx="9">
                  <c:v>42.86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D7B-460D-A087-EC507BDA2E77}"/>
            </c:ext>
          </c:extLst>
        </c:ser>
        <c:ser>
          <c:idx val="1"/>
          <c:order val="1"/>
          <c:tx>
            <c:strRef>
              <c:f>'ОБ 8 объективность'!$D$3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4-DD7B-460D-A087-EC507BDA2E77}"/>
              </c:ext>
            </c:extLst>
          </c:dPt>
          <c:dPt>
            <c:idx val="1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6-DD7B-460D-A087-EC507BDA2E77}"/>
              </c:ext>
            </c:extLst>
          </c:dPt>
          <c:dPt>
            <c:idx val="2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8-DD7B-460D-A087-EC507BDA2E7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A-DD7B-460D-A087-EC507BDA2E77}"/>
              </c:ext>
            </c:extLst>
          </c:dPt>
          <c:dPt>
            <c:idx val="8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C-DD7B-460D-A087-EC507BDA2E77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E-DD7B-460D-A087-EC507BDA2E77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0-DD7B-460D-A087-EC507BDA2E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8 объективность'!$B$4:$B$13</c:f>
              <c:strCache>
                <c:ptCount val="10"/>
                <c:pt idx="0">
                  <c:v>Крым</c:v>
                </c:pt>
                <c:pt idx="1">
                  <c:v>НИЖНЕГОРСКИЙ район</c:v>
                </c:pt>
                <c:pt idx="2">
                  <c:v>Акимовская СОШ</c:v>
                </c:pt>
                <c:pt idx="3">
                  <c:v>Емельяновская СОШ</c:v>
                </c:pt>
                <c:pt idx="4">
                  <c:v>Желябовская СОШ</c:v>
                </c:pt>
                <c:pt idx="5">
                  <c:v>Ивановская СОШ</c:v>
                </c:pt>
                <c:pt idx="6">
                  <c:v>Нижнегорская СОШ № 2</c:v>
                </c:pt>
                <c:pt idx="7">
                  <c:v>Нижнегорская школа-лицей № 1</c:v>
                </c:pt>
                <c:pt idx="8">
                  <c:v>Пшеничненскеая СОШ</c:v>
                </c:pt>
                <c:pt idx="9">
                  <c:v>Чкаловская СОШ</c:v>
                </c:pt>
              </c:strCache>
            </c:strRef>
          </c:cat>
          <c:val>
            <c:numRef>
              <c:f>'ОБ 8 объективность'!$D$4:$D$13</c:f>
              <c:numCache>
                <c:formatCode>0</c:formatCode>
                <c:ptCount val="10"/>
                <c:pt idx="0">
                  <c:v>68.930000000000007</c:v>
                </c:pt>
                <c:pt idx="1">
                  <c:v>77.05</c:v>
                </c:pt>
                <c:pt idx="2">
                  <c:v>100</c:v>
                </c:pt>
                <c:pt idx="3">
                  <c:v>93.75</c:v>
                </c:pt>
                <c:pt idx="4">
                  <c:v>64.290000000000006</c:v>
                </c:pt>
                <c:pt idx="5">
                  <c:v>90</c:v>
                </c:pt>
                <c:pt idx="6">
                  <c:v>88.89</c:v>
                </c:pt>
                <c:pt idx="7">
                  <c:v>33.33</c:v>
                </c:pt>
                <c:pt idx="8">
                  <c:v>100</c:v>
                </c:pt>
                <c:pt idx="9">
                  <c:v>57.14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DD7B-460D-A087-EC507BDA2E77}"/>
            </c:ext>
          </c:extLst>
        </c:ser>
        <c:ser>
          <c:idx val="2"/>
          <c:order val="2"/>
          <c:tx>
            <c:strRef>
              <c:f>'ОБ 8 объективность'!$E$3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'ОБ 8 объективность'!$B$4:$B$13</c:f>
              <c:strCache>
                <c:ptCount val="10"/>
                <c:pt idx="0">
                  <c:v>Крым</c:v>
                </c:pt>
                <c:pt idx="1">
                  <c:v>НИЖНЕГОРСКИЙ район</c:v>
                </c:pt>
                <c:pt idx="2">
                  <c:v>Акимовская СОШ</c:v>
                </c:pt>
                <c:pt idx="3">
                  <c:v>Емельяновская СОШ</c:v>
                </c:pt>
                <c:pt idx="4">
                  <c:v>Желябовская СОШ</c:v>
                </c:pt>
                <c:pt idx="5">
                  <c:v>Ивановская СОШ</c:v>
                </c:pt>
                <c:pt idx="6">
                  <c:v>Нижнегорская СОШ № 2</c:v>
                </c:pt>
                <c:pt idx="7">
                  <c:v>Нижнегорская школа-лицей № 1</c:v>
                </c:pt>
                <c:pt idx="8">
                  <c:v>Пшеничненскеая СОШ</c:v>
                </c:pt>
                <c:pt idx="9">
                  <c:v>Чкаловская СОШ</c:v>
                </c:pt>
              </c:strCache>
            </c:strRef>
          </c:cat>
          <c:val>
            <c:numRef>
              <c:f>'ОБ 8 объективность'!$E$4:$E$13</c:f>
              <c:numCache>
                <c:formatCode>0</c:formatCode>
                <c:ptCount val="10"/>
                <c:pt idx="0">
                  <c:v>4.12</c:v>
                </c:pt>
                <c:pt idx="1">
                  <c:v>0.82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5.56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DD7B-460D-A087-EC507BDA2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926920"/>
        <c:axId val="599931840"/>
      </c:barChart>
      <c:catAx>
        <c:axId val="59992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31840"/>
        <c:crosses val="autoZero"/>
        <c:auto val="1"/>
        <c:lblAlgn val="ctr"/>
        <c:lblOffset val="100"/>
        <c:noMultiLvlLbl val="0"/>
      </c:catAx>
      <c:valAx>
        <c:axId val="599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2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368540611255711"/>
          <c:y val="0.17175552665799743"/>
          <c:w val="0.41819042692656111"/>
          <c:h val="3.9738147165934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42BA97">
        <a:lumMod val="40000"/>
        <a:lumOff val="6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2060"/>
                </a:solidFill>
              </a:rPr>
              <a:t>Доля обучающихся 8 классов, выполнивших ВПР по ОБЩЕСТВОЗНАНИЮ в 2024 году</a:t>
            </a:r>
          </a:p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>
                <a:solidFill>
                  <a:srgbClr val="002060"/>
                </a:solidFill>
              </a:rPr>
              <a:t>в разрезе ЗАДАНИЙ в сравнении с показателями по Крыму</a:t>
            </a:r>
          </a:p>
        </c:rich>
      </c:tx>
      <c:layout>
        <c:manualLayout>
          <c:xMode val="edge"/>
          <c:yMode val="edge"/>
          <c:x val="0.17620997689854265"/>
          <c:y val="6.2529044542964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93128089004902"/>
          <c:y val="0.17134663244266879"/>
          <c:w val="0.77523218908682701"/>
          <c:h val="0.4325570435569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'Диаграмма 6 ДПР'!#REF!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'ОБ 8 Диаграмма ДПР '!$C$36:$Q$36</c:f>
              <c:strCache>
                <c:ptCount val="15"/>
                <c:pt idx="0">
                  <c:v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</c:pt>
                <c:pt idx="1">
                  <c:v>1.2. Выполнять несложные практические задания по анализу ситуаций, связанных с различными способами разрешения межличностных конфликтов; выражать собственное отношение к различным способам разрешения межличностных конфликтов</c:v>
                </c:pt>
                <c:pt idx="2">
                  <c:v>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3">
                  <c:v>3.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</c:v>
                </c:pt>
                <c:pt idx="4">
                  <c:v>4.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5">
                  <c:v>5.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	Выполнять нес</c:v>
                </c:pt>
                <c:pt idx="6">
                  <c:v>6.1.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</c:v>
                </c:pt>
                <c:pt idx="7">
                  <c:v>6.2.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</c:v>
                </c:pt>
                <c:pt idx="8">
                  <c:v>7.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	 Выполнять нес</c:v>
                </c:pt>
                <c:pt idx="9">
                  <c:v>8.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	формулировать и аргументировать собственные суждения, касающиеся отдельных вопросов экономической </c:v>
                </c:pt>
                <c:pt idx="10">
                  <c:v>9.1.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11">
                  <c:v>9.2. Находить, извлекать и осмысливать информацию различного характера, полученную из доступных источников (фотоизображений), систематизировать, анализировать полученные данные; применять полученную информацию для соотнесения собственного поведения и посту</c:v>
                </c:pt>
                <c:pt idx="12">
                  <c:v>10.1.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	Выполнять </c:v>
                </c:pt>
                <c:pt idx="13">
                  <c:v>10.2.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Выполнять н</c:v>
                </c:pt>
                <c:pt idx="14">
                  <c:v>10.3.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	Выполнять </c:v>
                </c:pt>
              </c:strCache>
            </c:strRef>
          </c:cat>
          <c:val>
            <c:numRef>
              <c:f>'Диаграмма 6 ДПР'!#REF!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0-416A-8861-F072EC4BA0F8}"/>
            </c:ext>
          </c:extLst>
        </c:ser>
        <c:ser>
          <c:idx val="1"/>
          <c:order val="1"/>
          <c:tx>
            <c:strRef>
              <c:f>'ОБ 8 Диаграмма ДПР '!$B$37:$B$38</c:f>
              <c:strCache>
                <c:ptCount val="1"/>
                <c:pt idx="0">
                  <c:v>Крым НИЖНЕГОРСКИЙ район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-1.9129064248351285E-2"/>
                  <c:y val="6.9642380587384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0-416A-8861-F072EC4BA0F8}"/>
                </c:ext>
              </c:extLst>
            </c:dLbl>
            <c:dLbl>
              <c:idx val="8"/>
              <c:layout>
                <c:manualLayout>
                  <c:x val="1.4964401843608761E-2"/>
                  <c:y val="-3.48470201119073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C0-416A-8861-F072EC4BA0F8}"/>
                </c:ext>
              </c:extLst>
            </c:dLbl>
            <c:dLbl>
              <c:idx val="11"/>
              <c:layout>
                <c:manualLayout>
                  <c:x val="-1.045079522683154E-2"/>
                  <c:y val="9.436298851723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0-416A-8861-F072EC4BA0F8}"/>
                </c:ext>
              </c:extLst>
            </c:dLbl>
            <c:dLbl>
              <c:idx val="12"/>
              <c:layout>
                <c:manualLayout>
                  <c:x val="1.7605178639539719E-2"/>
                  <c:y val="-3.8015370182898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C0-416A-8861-F072EC4BA0F8}"/>
                </c:ext>
              </c:extLst>
            </c:dLbl>
            <c:dLbl>
              <c:idx val="13"/>
              <c:layout>
                <c:manualLayout>
                  <c:x val="1.78537932984612E-2"/>
                  <c:y val="1.1607063431230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0-416A-8861-F072EC4BA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8 Диаграмма ДПР '!$C$36:$Q$36</c:f>
              <c:strCache>
                <c:ptCount val="15"/>
                <c:pt idx="0">
                  <c:v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</c:pt>
                <c:pt idx="1">
                  <c:v>1.2. Выполнять несложные практические задания по анализу ситуаций, связанных с различными способами разрешения межличностных конфликтов; выражать собственное отношение к различным способам разрешения межличностных конфликтов</c:v>
                </c:pt>
                <c:pt idx="2">
                  <c:v>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3">
                  <c:v>3.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</c:v>
                </c:pt>
                <c:pt idx="4">
                  <c:v>4.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5">
                  <c:v>5.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	Выполнять нес</c:v>
                </c:pt>
                <c:pt idx="6">
                  <c:v>6.1.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</c:v>
                </c:pt>
                <c:pt idx="7">
                  <c:v>6.2.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</c:v>
                </c:pt>
                <c:pt idx="8">
                  <c:v>7.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	 Выполнять нес</c:v>
                </c:pt>
                <c:pt idx="9">
                  <c:v>8.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	формулировать и аргументировать собственные суждения, касающиеся отдельных вопросов экономической </c:v>
                </c:pt>
                <c:pt idx="10">
                  <c:v>9.1.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11">
                  <c:v>9.2. Находить, извлекать и осмысливать информацию различного характера, полученную из доступных источников (фотоизображений), систематизировать, анализировать полученные данные; применять полученную информацию для соотнесения собственного поведения и посту</c:v>
                </c:pt>
                <c:pt idx="12">
                  <c:v>10.1.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	Выполнять </c:v>
                </c:pt>
                <c:pt idx="13">
                  <c:v>10.2.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Выполнять н</c:v>
                </c:pt>
                <c:pt idx="14">
                  <c:v>10.3.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	Выполнять </c:v>
                </c:pt>
              </c:strCache>
            </c:strRef>
          </c:cat>
          <c:val>
            <c:numRef>
              <c:f>'ОБ 8 Диаграмма ДПР '!$C$37:$Q$37</c:f>
              <c:numCache>
                <c:formatCode>0</c:formatCode>
                <c:ptCount val="15"/>
                <c:pt idx="0">
                  <c:v>80.239999999999995</c:v>
                </c:pt>
                <c:pt idx="1">
                  <c:v>51.16</c:v>
                </c:pt>
                <c:pt idx="2">
                  <c:v>79.69</c:v>
                </c:pt>
                <c:pt idx="3">
                  <c:v>54.97</c:v>
                </c:pt>
                <c:pt idx="4">
                  <c:v>83.6</c:v>
                </c:pt>
                <c:pt idx="5">
                  <c:v>88.95</c:v>
                </c:pt>
                <c:pt idx="6">
                  <c:v>77.989999999999995</c:v>
                </c:pt>
                <c:pt idx="7">
                  <c:v>62.08</c:v>
                </c:pt>
                <c:pt idx="8">
                  <c:v>65.47</c:v>
                </c:pt>
                <c:pt idx="9">
                  <c:v>77.88</c:v>
                </c:pt>
                <c:pt idx="10">
                  <c:v>80.22</c:v>
                </c:pt>
                <c:pt idx="11">
                  <c:v>55.12</c:v>
                </c:pt>
                <c:pt idx="12">
                  <c:v>52.47</c:v>
                </c:pt>
                <c:pt idx="13">
                  <c:v>31.24</c:v>
                </c:pt>
                <c:pt idx="14">
                  <c:v>39.340000000000003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C0-416A-8861-F072EC4BA0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34584"/>
        <c:axId val="577730976"/>
      </c:barChart>
      <c:lineChart>
        <c:grouping val="standard"/>
        <c:varyColors val="0"/>
        <c:ser>
          <c:idx val="2"/>
          <c:order val="2"/>
          <c:tx>
            <c:strRef>
              <c:f>'ОБ 8 Диаграмма ДПР '!$B$38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755586494866752E-2"/>
                  <c:y val="-1.4442478627532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C0-416A-8861-F072EC4BA0F8}"/>
                </c:ext>
              </c:extLst>
            </c:dLbl>
            <c:dLbl>
              <c:idx val="1"/>
              <c:layout>
                <c:manualLayout>
                  <c:x val="-3.6356167310728701E-2"/>
                  <c:y val="1.9223094461389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C0-416A-8861-F072EC4BA0F8}"/>
                </c:ext>
              </c:extLst>
            </c:dLbl>
            <c:dLbl>
              <c:idx val="2"/>
              <c:layout>
                <c:manualLayout>
                  <c:x val="-2.2173722496500247E-2"/>
                  <c:y val="-3.231306465546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C0-416A-8861-F072EC4BA0F8}"/>
                </c:ext>
              </c:extLst>
            </c:dLbl>
            <c:dLbl>
              <c:idx val="3"/>
              <c:layout>
                <c:manualLayout>
                  <c:x val="-3.4728439586498967E-2"/>
                  <c:y val="1.3281100532401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C0-416A-8861-F072EC4BA0F8}"/>
                </c:ext>
              </c:extLst>
            </c:dLbl>
            <c:dLbl>
              <c:idx val="4"/>
              <c:layout>
                <c:manualLayout>
                  <c:x val="-2.9280045923177792E-2"/>
                  <c:y val="2.5349217571841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C0-416A-8861-F072EC4BA0F8}"/>
                </c:ext>
              </c:extLst>
            </c:dLbl>
            <c:dLbl>
              <c:idx val="5"/>
              <c:layout>
                <c:manualLayout>
                  <c:x val="-3.2036933918204218E-2"/>
                  <c:y val="-3.2313073208422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256154337106124E-2"/>
                      <c:h val="5.5293338825109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DC0-416A-8861-F072EC4BA0F8}"/>
                </c:ext>
              </c:extLst>
            </c:dLbl>
            <c:dLbl>
              <c:idx val="6"/>
              <c:layout>
                <c:manualLayout>
                  <c:x val="-2.833553502033918E-2"/>
                  <c:y val="3.6114601673753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C0-416A-8861-F072EC4BA0F8}"/>
                </c:ext>
              </c:extLst>
            </c:dLbl>
            <c:dLbl>
              <c:idx val="8"/>
              <c:layout>
                <c:manualLayout>
                  <c:x val="-1.4251392108707532E-2"/>
                  <c:y val="-4.3717675710333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C0-416A-8861-F072EC4BA0F8}"/>
                </c:ext>
              </c:extLst>
            </c:dLbl>
            <c:dLbl>
              <c:idx val="9"/>
              <c:layout>
                <c:manualLayout>
                  <c:x val="-3.5949888077401515E-2"/>
                  <c:y val="1.7410595146846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C0-416A-8861-F072EC4BA0F8}"/>
                </c:ext>
              </c:extLst>
            </c:dLbl>
            <c:dLbl>
              <c:idx val="10"/>
              <c:layout>
                <c:manualLayout>
                  <c:x val="-1.3444245965328297E-2"/>
                  <c:y val="-3.596271033385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392985487617426E-2"/>
                      <c:h val="4.98946834165832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DDC0-416A-8861-F072EC4BA0F8}"/>
                </c:ext>
              </c:extLst>
            </c:dLbl>
            <c:dLbl>
              <c:idx val="11"/>
              <c:layout>
                <c:manualLayout>
                  <c:x val="-2.2173722496500407E-2"/>
                  <c:y val="-3.0412296146319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C0-416A-8861-F072EC4BA0F8}"/>
                </c:ext>
              </c:extLst>
            </c:dLbl>
            <c:dLbl>
              <c:idx val="12"/>
              <c:layout>
                <c:manualLayout>
                  <c:x val="-2.3053981428477265E-2"/>
                  <c:y val="-3.2313064655464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DC0-416A-8861-F072EC4BA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'ОБ 8 Диаграмма ДПР '!$B$36:$Q$37</c:f>
              <c:multiLvlStrCache>
                <c:ptCount val="16"/>
                <c:lvl>
                  <c:pt idx="0">
                    <c:v>Крым</c:v>
                  </c:pt>
                  <c:pt idx="1">
                    <c:v>80</c:v>
                  </c:pt>
                  <c:pt idx="2">
                    <c:v>51</c:v>
                  </c:pt>
                  <c:pt idx="3">
                    <c:v>80</c:v>
                  </c:pt>
                  <c:pt idx="4">
                    <c:v>55</c:v>
                  </c:pt>
                  <c:pt idx="5">
                    <c:v>84</c:v>
                  </c:pt>
                  <c:pt idx="6">
                    <c:v>89</c:v>
                  </c:pt>
                  <c:pt idx="7">
                    <c:v>78</c:v>
                  </c:pt>
                  <c:pt idx="8">
                    <c:v>62</c:v>
                  </c:pt>
                  <c:pt idx="9">
                    <c:v>65</c:v>
                  </c:pt>
                  <c:pt idx="10">
                    <c:v>78</c:v>
                  </c:pt>
                  <c:pt idx="11">
                    <c:v>80</c:v>
                  </c:pt>
                  <c:pt idx="12">
                    <c:v>55</c:v>
                  </c:pt>
                  <c:pt idx="13">
                    <c:v>52</c:v>
                  </c:pt>
                  <c:pt idx="14">
                    <c:v>31</c:v>
                  </c:pt>
                  <c:pt idx="15">
                    <c:v>39</c:v>
                  </c:pt>
                </c:lvl>
                <c:lvl>
                  <c:pt idx="1">
                    <c:v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  </c:pt>
                  <c:pt idx="2">
                    <c:v>1.2. Выполнять несложные практические задания по анализу ситуаций, связанных с различными способами разрешения межличностных конфликтов; выражать собственное отношение к различным способам разрешения межличностных конфликтов</c:v>
                  </c:pt>
                  <c:pt idx="3">
                    <c:v>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  </c:pt>
                  <c:pt idx="4">
                    <c:v>3.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</c:v>
                  </c:pt>
                  <c:pt idx="5">
                    <c:v>4.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  </c:pt>
                  <c:pt idx="6">
                    <c:v>5.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	Выполнять нес</c:v>
                  </c:pt>
                  <c:pt idx="7">
                    <c:v>6.1.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</c:v>
                  </c:pt>
                  <c:pt idx="8">
                    <c:v>6.2.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</c:v>
                  </c:pt>
                  <c:pt idx="9">
                    <c:v>7.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	 Выполнять нес</c:v>
                  </c:pt>
                  <c:pt idx="10">
                    <c:v>8.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	формулировать и аргументировать собственные суждения, касающиеся отдельных вопросов экономической </c:v>
                  </c:pt>
                  <c:pt idx="11">
                    <c:v>9.1.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  </c:pt>
                  <c:pt idx="12">
                    <c:v>9.2. Находить, извлекать и осмысливать информацию различного характера, полученную из доступных источников (фотоизображений), систематизировать, анализировать полученные данные; применять полученную информацию для соотнесения собственного поведения и посту</c:v>
                  </c:pt>
                  <c:pt idx="13">
                    <c:v>10.1.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	Выполнять </c:v>
                  </c:pt>
                  <c:pt idx="14">
                    <c:v>10.2.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Выполнять н</c:v>
                  </c:pt>
                  <c:pt idx="15">
                    <c:v>10.3.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	Выполнять </c:v>
                  </c:pt>
                </c:lvl>
              </c:multiLvlStrCache>
            </c:multiLvlStrRef>
          </c:cat>
          <c:val>
            <c:numRef>
              <c:f>'ОБ 8 Диаграмма ДПР '!$C$38:$Q$38</c:f>
              <c:numCache>
                <c:formatCode>0</c:formatCode>
                <c:ptCount val="15"/>
                <c:pt idx="0">
                  <c:v>70.489999999999995</c:v>
                </c:pt>
                <c:pt idx="1">
                  <c:v>36.07</c:v>
                </c:pt>
                <c:pt idx="2">
                  <c:v>81.150000000000006</c:v>
                </c:pt>
                <c:pt idx="3">
                  <c:v>44.67</c:v>
                </c:pt>
                <c:pt idx="4">
                  <c:v>81.97</c:v>
                </c:pt>
                <c:pt idx="5">
                  <c:v>90.16</c:v>
                </c:pt>
                <c:pt idx="6">
                  <c:v>62.3</c:v>
                </c:pt>
                <c:pt idx="7">
                  <c:v>46.72</c:v>
                </c:pt>
                <c:pt idx="8">
                  <c:v>74.180000000000007</c:v>
                </c:pt>
                <c:pt idx="9">
                  <c:v>80.33</c:v>
                </c:pt>
                <c:pt idx="10">
                  <c:v>80.33</c:v>
                </c:pt>
                <c:pt idx="11">
                  <c:v>47.13</c:v>
                </c:pt>
                <c:pt idx="12">
                  <c:v>40.98</c:v>
                </c:pt>
                <c:pt idx="13">
                  <c:v>22.13</c:v>
                </c:pt>
                <c:pt idx="14">
                  <c:v>25.41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DC0-416A-8861-F072EC4BA0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7555672"/>
        <c:axId val="517555016"/>
      </c:lineChart>
      <c:catAx>
        <c:axId val="57773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0976"/>
        <c:crosses val="autoZero"/>
        <c:auto val="1"/>
        <c:lblAlgn val="ctr"/>
        <c:lblOffset val="100"/>
        <c:noMultiLvlLbl val="0"/>
      </c:catAx>
      <c:valAx>
        <c:axId val="5777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4584"/>
        <c:crosses val="autoZero"/>
        <c:crossBetween val="between"/>
      </c:valAx>
      <c:valAx>
        <c:axId val="51755501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517555672"/>
        <c:crosses val="max"/>
        <c:crossBetween val="between"/>
      </c:valAx>
      <c:catAx>
        <c:axId val="5175556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1755501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42BA97">
        <a:lumMod val="40000"/>
        <a:lumOff val="6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2060"/>
                </a:solidFill>
              </a:rPr>
              <a:t>Итоги</a:t>
            </a:r>
            <a:r>
              <a:rPr lang="ru-RU" baseline="0">
                <a:solidFill>
                  <a:srgbClr val="002060"/>
                </a:solidFill>
              </a:rPr>
              <a:t> ВПР по ОБЩЕСТВОЗНАНИЮ в 6 классах в 2024 году </a:t>
            </a:r>
            <a:endParaRPr lang="ru-RU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'ОБ 6 диаграмма'!$C$2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E0-47E2-8886-5E5EA634EC1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E0-47E2-8886-5E5EA634EC15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E0-47E2-8886-5E5EA634EC15}"/>
              </c:ext>
            </c:extLst>
          </c:dPt>
          <c:dLbls>
            <c:dLbl>
              <c:idx val="0"/>
              <c:layout>
                <c:manualLayout>
                  <c:x val="1.5281756482683545E-3"/>
                  <c:y val="0.17112299465240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E0-47E2-8886-5E5EA634EC15}"/>
                </c:ext>
              </c:extLst>
            </c:dLbl>
            <c:dLbl>
              <c:idx val="1"/>
              <c:layout>
                <c:manualLayout>
                  <c:x val="0"/>
                  <c:y val="0.16636957813428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E0-47E2-8886-5E5EA634EC15}"/>
                </c:ext>
              </c:extLst>
            </c:dLbl>
            <c:dLbl>
              <c:idx val="2"/>
              <c:layout>
                <c:manualLayout>
                  <c:x val="-2.801622990570791E-17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E0-47E2-8886-5E5EA634EC15}"/>
                </c:ext>
              </c:extLst>
            </c:dLbl>
            <c:dLbl>
              <c:idx val="3"/>
              <c:layout>
                <c:manualLayout>
                  <c:x val="-1.5281756482683545E-3"/>
                  <c:y val="0.14260249554367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E0-47E2-8886-5E5EA634EC15}"/>
                </c:ext>
              </c:extLst>
            </c:dLbl>
            <c:dLbl>
              <c:idx val="4"/>
              <c:layout>
                <c:manualLayout>
                  <c:x val="-2.801622990570791E-17"/>
                  <c:y val="9.982174688057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E0-47E2-8886-5E5EA634EC15}"/>
                </c:ext>
              </c:extLst>
            </c:dLbl>
            <c:dLbl>
              <c:idx val="5"/>
              <c:layout>
                <c:manualLayout>
                  <c:x val="3.0563512965366526E-3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E0-47E2-8886-5E5EA634EC15}"/>
                </c:ext>
              </c:extLst>
            </c:dLbl>
            <c:dLbl>
              <c:idx val="6"/>
              <c:layout>
                <c:manualLayout>
                  <c:x val="0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E0-47E2-8886-5E5EA634EC15}"/>
                </c:ext>
              </c:extLst>
            </c:dLbl>
            <c:dLbl>
              <c:idx val="7"/>
              <c:layout>
                <c:manualLayout>
                  <c:x val="0"/>
                  <c:y val="8.793820558526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E0-47E2-8886-5E5EA634EC15}"/>
                </c:ext>
              </c:extLst>
            </c:dLbl>
            <c:dLbl>
              <c:idx val="8"/>
              <c:layout>
                <c:manualLayout>
                  <c:x val="0"/>
                  <c:y val="7.605466428995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E0-47E2-8886-5E5EA634EC15}"/>
                </c:ext>
              </c:extLst>
            </c:dLbl>
            <c:dLbl>
              <c:idx val="9"/>
              <c:layout>
                <c:manualLayout>
                  <c:x val="7.640878241341716E-3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E0-47E2-8886-5E5EA634EC15}"/>
                </c:ext>
              </c:extLst>
            </c:dLbl>
            <c:dLbl>
              <c:idx val="10"/>
              <c:layout>
                <c:manualLayout>
                  <c:x val="4.584526944805007E-3"/>
                  <c:y val="0.14973262032085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EE0-47E2-8886-5E5EA634EC15}"/>
                </c:ext>
              </c:extLst>
            </c:dLbl>
            <c:dLbl>
              <c:idx val="11"/>
              <c:layout>
                <c:manualLayout>
                  <c:x val="-3.0563512965367089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E0-47E2-8886-5E5EA634EC15}"/>
                </c:ext>
              </c:extLst>
            </c:dLbl>
            <c:dLbl>
              <c:idx val="12"/>
              <c:layout>
                <c:manualLayout>
                  <c:x val="-1.1206491962283164E-16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EE0-47E2-8886-5E5EA634EC15}"/>
                </c:ext>
              </c:extLst>
            </c:dLbl>
            <c:dLbl>
              <c:idx val="13"/>
              <c:layout>
                <c:manualLayout>
                  <c:x val="0"/>
                  <c:y val="0.1045751633986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EE0-47E2-8886-5E5EA634EC15}"/>
                </c:ext>
              </c:extLst>
            </c:dLbl>
            <c:dLbl>
              <c:idx val="14"/>
              <c:layout>
                <c:manualLayout>
                  <c:x val="3.0563512965367089E-3"/>
                  <c:y val="9.269162210338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EE0-47E2-8886-5E5EA634EC15}"/>
                </c:ext>
              </c:extLst>
            </c:dLbl>
            <c:dLbl>
              <c:idx val="15"/>
              <c:layout>
                <c:manualLayout>
                  <c:x val="-1.1206491962283164E-16"/>
                  <c:y val="8.556149732620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EE0-47E2-8886-5E5EA634EC15}"/>
                </c:ext>
              </c:extLst>
            </c:dLbl>
            <c:dLbl>
              <c:idx val="16"/>
              <c:layout>
                <c:manualLayout>
                  <c:x val="0"/>
                  <c:y val="9.982174688057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EE0-47E2-8886-5E5EA634EC15}"/>
                </c:ext>
              </c:extLst>
            </c:dLbl>
            <c:dLbl>
              <c:idx val="17"/>
              <c:layout>
                <c:manualLayout>
                  <c:x val="1.5281756482683545E-3"/>
                  <c:y val="0.11883541295305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EE0-47E2-8886-5E5EA634EC15}"/>
                </c:ext>
              </c:extLst>
            </c:dLbl>
            <c:dLbl>
              <c:idx val="18"/>
              <c:layout>
                <c:manualLayout>
                  <c:x val="0"/>
                  <c:y val="0.1093285799168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EE0-47E2-8886-5E5EA634EC15}"/>
                </c:ext>
              </c:extLst>
            </c:dLbl>
            <c:dLbl>
              <c:idx val="19"/>
              <c:layout>
                <c:manualLayout>
                  <c:x val="-1.2590494176897367E-3"/>
                  <c:y val="8.318478906714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E0-47E2-8886-5E5EA634EC15}"/>
                </c:ext>
              </c:extLst>
            </c:dLbl>
            <c:dLbl>
              <c:idx val="20"/>
              <c:layout>
                <c:manualLayout>
                  <c:x val="-1.1206491962283164E-16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EE0-47E2-8886-5E5EA634EC15}"/>
                </c:ext>
              </c:extLst>
            </c:dLbl>
            <c:dLbl>
              <c:idx val="21"/>
              <c:layout>
                <c:manualLayout>
                  <c:x val="-3.0563512965368208E-3"/>
                  <c:y val="0.13309566250742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EE0-47E2-8886-5E5EA634EC15}"/>
                </c:ext>
              </c:extLst>
            </c:dLbl>
            <c:dLbl>
              <c:idx val="22"/>
              <c:layout>
                <c:manualLayout>
                  <c:x val="-1.5281756482683545E-3"/>
                  <c:y val="0.10932857991681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EE0-47E2-8886-5E5EA634EC15}"/>
                </c:ext>
              </c:extLst>
            </c:dLbl>
            <c:dLbl>
              <c:idx val="23"/>
              <c:layout>
                <c:manualLayout>
                  <c:x val="-4.5845269448050634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EE0-47E2-8886-5E5EA634EC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6 диаграмма'!$B$3:$B$16</c:f>
              <c:strCache>
                <c:ptCount val="14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Дрофинская СОШ</c:v>
                </c:pt>
                <c:pt idx="4">
                  <c:v>Желябовская СОШ</c:v>
                </c:pt>
                <c:pt idx="5">
                  <c:v>Жемчужинская СОШДС</c:v>
                </c:pt>
                <c:pt idx="6">
                  <c:v>Ивановская СОШ</c:v>
                </c:pt>
                <c:pt idx="7">
                  <c:v>Лиственская СОШ</c:v>
                </c:pt>
                <c:pt idx="8">
                  <c:v>Михайловская СОШ</c:v>
                </c:pt>
                <c:pt idx="9">
                  <c:v>Нижнегорская СОШ № 2</c:v>
                </c:pt>
                <c:pt idx="10">
                  <c:v>Нижнегорская школа-гимназия  </c:v>
                </c:pt>
                <c:pt idx="11">
                  <c:v>Нижнегорская школа-лицей № 1</c:v>
                </c:pt>
                <c:pt idx="12">
                  <c:v>Садовская СОШ</c:v>
                </c:pt>
                <c:pt idx="13">
                  <c:v>Уваровская СОШДС</c:v>
                </c:pt>
              </c:strCache>
            </c:strRef>
          </c:cat>
          <c:val>
            <c:numRef>
              <c:f>'ОБ 6 диаграмма'!$C$3:$C$16</c:f>
              <c:numCache>
                <c:formatCode>0</c:formatCode>
                <c:ptCount val="14"/>
                <c:pt idx="0">
                  <c:v>55.93</c:v>
                </c:pt>
                <c:pt idx="1">
                  <c:v>64.41</c:v>
                </c:pt>
                <c:pt idx="2">
                  <c:v>74.31</c:v>
                </c:pt>
                <c:pt idx="3">
                  <c:v>84.22</c:v>
                </c:pt>
                <c:pt idx="4">
                  <c:v>68.75</c:v>
                </c:pt>
                <c:pt idx="5">
                  <c:v>47.37</c:v>
                </c:pt>
                <c:pt idx="6">
                  <c:v>84.62</c:v>
                </c:pt>
                <c:pt idx="7">
                  <c:v>58.82</c:v>
                </c:pt>
                <c:pt idx="8">
                  <c:v>84.61</c:v>
                </c:pt>
                <c:pt idx="9">
                  <c:v>83.33</c:v>
                </c:pt>
                <c:pt idx="10">
                  <c:v>83.33</c:v>
                </c:pt>
                <c:pt idx="11">
                  <c:v>68.42</c:v>
                </c:pt>
                <c:pt idx="12">
                  <c:v>82.350000000000009</c:v>
                </c:pt>
                <c:pt idx="1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EE0-47E2-8886-5E5EA634EC15}"/>
            </c:ext>
          </c:extLst>
        </c:ser>
        <c:ser>
          <c:idx val="1"/>
          <c:order val="1"/>
          <c:tx>
            <c:strRef>
              <c:f>'ОБ 6 диаграмма'!$D$2</c:f>
              <c:strCache>
                <c:ptCount val="1"/>
                <c:pt idx="0">
                  <c:v>Успешность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8EE0-47E2-8886-5E5EA634EC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8EE0-47E2-8886-5E5EA634EC1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8EE0-47E2-8886-5E5EA634EC15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8EE0-47E2-8886-5E5EA634EC15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8EE0-47E2-8886-5E5EA634EC15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8EE0-47E2-8886-5E5EA634EC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6 диаграмма'!$B$3:$B$16</c:f>
              <c:strCache>
                <c:ptCount val="14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Дрофинская СОШ</c:v>
                </c:pt>
                <c:pt idx="4">
                  <c:v>Желябовская СОШ</c:v>
                </c:pt>
                <c:pt idx="5">
                  <c:v>Жемчужинская СОШДС</c:v>
                </c:pt>
                <c:pt idx="6">
                  <c:v>Ивановская СОШ</c:v>
                </c:pt>
                <c:pt idx="7">
                  <c:v>Лиственская СОШ</c:v>
                </c:pt>
                <c:pt idx="8">
                  <c:v>Михайловская СОШ</c:v>
                </c:pt>
                <c:pt idx="9">
                  <c:v>Нижнегорская СОШ № 2</c:v>
                </c:pt>
                <c:pt idx="10">
                  <c:v>Нижнегорская школа-гимназия  </c:v>
                </c:pt>
                <c:pt idx="11">
                  <c:v>Нижнегорская школа-лицей № 1</c:v>
                </c:pt>
                <c:pt idx="12">
                  <c:v>Садовская СОШ</c:v>
                </c:pt>
                <c:pt idx="13">
                  <c:v>Уваровская СОШДС</c:v>
                </c:pt>
              </c:strCache>
            </c:strRef>
          </c:cat>
          <c:val>
            <c:numRef>
              <c:f>'ОБ 6 диаграмма'!$D$3:$D$16</c:f>
              <c:numCache>
                <c:formatCode>0</c:formatCode>
                <c:ptCount val="14"/>
                <c:pt idx="0">
                  <c:v>94.36999999999999</c:v>
                </c:pt>
                <c:pt idx="1">
                  <c:v>97.1</c:v>
                </c:pt>
                <c:pt idx="2">
                  <c:v>96.79</c:v>
                </c:pt>
                <c:pt idx="3">
                  <c:v>100.00999999999999</c:v>
                </c:pt>
                <c:pt idx="4">
                  <c:v>100</c:v>
                </c:pt>
                <c:pt idx="5">
                  <c:v>84.210000000000008</c:v>
                </c:pt>
                <c:pt idx="6">
                  <c:v>100</c:v>
                </c:pt>
                <c:pt idx="7">
                  <c:v>88.23</c:v>
                </c:pt>
                <c:pt idx="8">
                  <c:v>99.99</c:v>
                </c:pt>
                <c:pt idx="9">
                  <c:v>95.83</c:v>
                </c:pt>
                <c:pt idx="10">
                  <c:v>100</c:v>
                </c:pt>
                <c:pt idx="11">
                  <c:v>97.37</c:v>
                </c:pt>
                <c:pt idx="12">
                  <c:v>100.00000000000001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EE0-47E2-8886-5E5EA634E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37087464"/>
        <c:axId val="537088120"/>
        <c:axId val="0"/>
      </c:bar3DChart>
      <c:catAx>
        <c:axId val="53708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8120"/>
        <c:crosses val="autoZero"/>
        <c:auto val="1"/>
        <c:lblAlgn val="ctr"/>
        <c:lblOffset val="100"/>
        <c:noMultiLvlLbl val="0"/>
      </c:catAx>
      <c:valAx>
        <c:axId val="53708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002060"/>
                </a:solidFill>
              </a:rPr>
              <a:t>Сравнение отметок ВПР по обществознанию в 6 классе </a:t>
            </a:r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</a:rPr>
              <a:t>в 2024 с отметками по журналу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'ОБ 6 объективность'!$C$3</c:f>
              <c:strCache>
                <c:ptCount val="1"/>
                <c:pt idx="0">
                  <c:v>Понизили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E12-4399-B921-348ABD10993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E12-4399-B921-348ABD109934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E12-4399-B921-348ABD109934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E12-4399-B921-348ABD109934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E12-4399-B921-348ABD109934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9E12-4399-B921-348ABD109934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9E12-4399-B921-348ABD109934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9E12-4399-B921-348ABD109934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9E12-4399-B921-348ABD109934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9E12-4399-B921-348ABD109934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9E12-4399-B921-348ABD10993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12-4399-B921-348ABD10993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12-4399-B921-348ABD10993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12-4399-B921-348ABD10993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12-4399-B921-348ABD10993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12-4399-B921-348ABD10993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12-4399-B921-348ABD10993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12-4399-B921-348ABD10993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12-4399-B921-348ABD10993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12-4399-B921-348ABD10993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12-4399-B921-348ABD10993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12-4399-B921-348ABD109934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12-4399-B921-348ABD109934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12-4399-B921-348ABD109934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12-4399-B921-348ABD109934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12-4399-B921-348ABD109934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12-4399-B921-348ABD109934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12-4399-B921-348ABD109934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12-4399-B921-348ABD109934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12-4399-B921-348ABD109934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12-4399-B921-348ABD109934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12-4399-B921-348ABD109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6 объективность'!$B$4:$B$16</c:f>
              <c:strCache>
                <c:ptCount val="13"/>
                <c:pt idx="0">
                  <c:v>Крым</c:v>
                </c:pt>
                <c:pt idx="1">
                  <c:v>НИЖНЕГОРСКИЙ район</c:v>
                </c:pt>
                <c:pt idx="2">
                  <c:v>Дрофинская СОШ</c:v>
                </c:pt>
                <c:pt idx="3">
                  <c:v>Желябовская СОШ</c:v>
                </c:pt>
                <c:pt idx="4">
                  <c:v>Жемчужинская СОШДС</c:v>
                </c:pt>
                <c:pt idx="5">
                  <c:v>Ивановская СОШ</c:v>
                </c:pt>
                <c:pt idx="6">
                  <c:v>Лиственская СОШ</c:v>
                </c:pt>
                <c:pt idx="7">
                  <c:v>Михайловская СОШ</c:v>
                </c:pt>
                <c:pt idx="8">
                  <c:v>Нижнегорская СОШ № 2</c:v>
                </c:pt>
                <c:pt idx="9">
                  <c:v>Нижнегорская школа-гимназия  </c:v>
                </c:pt>
                <c:pt idx="10">
                  <c:v>Нижнегорская школа-лицей № 1</c:v>
                </c:pt>
                <c:pt idx="11">
                  <c:v>Садовская СОШ</c:v>
                </c:pt>
                <c:pt idx="12">
                  <c:v>Уваровская СОШДС</c:v>
                </c:pt>
              </c:strCache>
            </c:strRef>
          </c:cat>
          <c:val>
            <c:numRef>
              <c:f>'ОБ 6 объективность'!$C$4:$C$16</c:f>
              <c:numCache>
                <c:formatCode>0</c:formatCode>
                <c:ptCount val="13"/>
                <c:pt idx="0">
                  <c:v>26.73</c:v>
                </c:pt>
                <c:pt idx="1">
                  <c:v>28.44</c:v>
                </c:pt>
                <c:pt idx="2">
                  <c:v>31.58</c:v>
                </c:pt>
                <c:pt idx="3">
                  <c:v>25</c:v>
                </c:pt>
                <c:pt idx="4">
                  <c:v>21.05</c:v>
                </c:pt>
                <c:pt idx="5">
                  <c:v>23.08</c:v>
                </c:pt>
                <c:pt idx="6">
                  <c:v>35.29</c:v>
                </c:pt>
                <c:pt idx="7">
                  <c:v>61.54</c:v>
                </c:pt>
                <c:pt idx="8">
                  <c:v>12.5</c:v>
                </c:pt>
                <c:pt idx="9">
                  <c:v>26.67</c:v>
                </c:pt>
                <c:pt idx="10">
                  <c:v>42.11</c:v>
                </c:pt>
                <c:pt idx="11">
                  <c:v>23.53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E12-4399-B921-348ABD109934}"/>
            </c:ext>
          </c:extLst>
        </c:ser>
        <c:ser>
          <c:idx val="1"/>
          <c:order val="1"/>
          <c:tx>
            <c:strRef>
              <c:f>'ОБ 6 объективность'!$D$3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3-9E12-4399-B921-348ABD109934}"/>
              </c:ext>
            </c:extLst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5-9E12-4399-B921-348ABD109934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9E12-4399-B921-348ABD109934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9-9E12-4399-B921-348ABD1099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6 объективность'!$B$4:$B$16</c:f>
              <c:strCache>
                <c:ptCount val="13"/>
                <c:pt idx="0">
                  <c:v>Крым</c:v>
                </c:pt>
                <c:pt idx="1">
                  <c:v>НИЖНЕГОРСКИЙ район</c:v>
                </c:pt>
                <c:pt idx="2">
                  <c:v>Дрофинская СОШ</c:v>
                </c:pt>
                <c:pt idx="3">
                  <c:v>Желябовская СОШ</c:v>
                </c:pt>
                <c:pt idx="4">
                  <c:v>Жемчужинская СОШДС</c:v>
                </c:pt>
                <c:pt idx="5">
                  <c:v>Ивановская СОШ</c:v>
                </c:pt>
                <c:pt idx="6">
                  <c:v>Лиственская СОШ</c:v>
                </c:pt>
                <c:pt idx="7">
                  <c:v>Михайловская СОШ</c:v>
                </c:pt>
                <c:pt idx="8">
                  <c:v>Нижнегорская СОШ № 2</c:v>
                </c:pt>
                <c:pt idx="9">
                  <c:v>Нижнегорская школа-гимназия  </c:v>
                </c:pt>
                <c:pt idx="10">
                  <c:v>Нижнегорская школа-лицей № 1</c:v>
                </c:pt>
                <c:pt idx="11">
                  <c:v>Садовская СОШ</c:v>
                </c:pt>
                <c:pt idx="12">
                  <c:v>Уваровская СОШДС</c:v>
                </c:pt>
              </c:strCache>
            </c:strRef>
          </c:cat>
          <c:val>
            <c:numRef>
              <c:f>'ОБ 6 объективность'!$D$4:$D$16</c:f>
              <c:numCache>
                <c:formatCode>0</c:formatCode>
                <c:ptCount val="13"/>
                <c:pt idx="0">
                  <c:v>67.88</c:v>
                </c:pt>
                <c:pt idx="1">
                  <c:v>64.22</c:v>
                </c:pt>
                <c:pt idx="2">
                  <c:v>68.42</c:v>
                </c:pt>
                <c:pt idx="3">
                  <c:v>75</c:v>
                </c:pt>
                <c:pt idx="4">
                  <c:v>63.16</c:v>
                </c:pt>
                <c:pt idx="5">
                  <c:v>69.23</c:v>
                </c:pt>
                <c:pt idx="6">
                  <c:v>52.94</c:v>
                </c:pt>
                <c:pt idx="7">
                  <c:v>38.46</c:v>
                </c:pt>
                <c:pt idx="8">
                  <c:v>87.5</c:v>
                </c:pt>
                <c:pt idx="9">
                  <c:v>70</c:v>
                </c:pt>
                <c:pt idx="10">
                  <c:v>34.21</c:v>
                </c:pt>
                <c:pt idx="11">
                  <c:v>76.47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9E12-4399-B921-348ABD109934}"/>
            </c:ext>
          </c:extLst>
        </c:ser>
        <c:ser>
          <c:idx val="2"/>
          <c:order val="2"/>
          <c:tx>
            <c:strRef>
              <c:f>'ОБ 6 объективность'!$E$3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E12-4399-B921-348ABD10993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E12-4399-B921-348ABD10993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12-4399-B921-348ABD10993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E12-4399-B921-348ABD10993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E12-4399-B921-348ABD10993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E12-4399-B921-348ABD10993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12-4399-B921-348ABD109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6 объективность'!$B$4:$B$16</c:f>
              <c:strCache>
                <c:ptCount val="13"/>
                <c:pt idx="0">
                  <c:v>Крым</c:v>
                </c:pt>
                <c:pt idx="1">
                  <c:v>НИЖНЕГОРСКИЙ район</c:v>
                </c:pt>
                <c:pt idx="2">
                  <c:v>Дрофинская СОШ</c:v>
                </c:pt>
                <c:pt idx="3">
                  <c:v>Желябовская СОШ</c:v>
                </c:pt>
                <c:pt idx="4">
                  <c:v>Жемчужинская СОШДС</c:v>
                </c:pt>
                <c:pt idx="5">
                  <c:v>Ивановская СОШ</c:v>
                </c:pt>
                <c:pt idx="6">
                  <c:v>Лиственская СОШ</c:v>
                </c:pt>
                <c:pt idx="7">
                  <c:v>Михайловская СОШ</c:v>
                </c:pt>
                <c:pt idx="8">
                  <c:v>Нижнегорская СОШ № 2</c:v>
                </c:pt>
                <c:pt idx="9">
                  <c:v>Нижнегорская школа-гимназия  </c:v>
                </c:pt>
                <c:pt idx="10">
                  <c:v>Нижнегорская школа-лицей № 1</c:v>
                </c:pt>
                <c:pt idx="11">
                  <c:v>Садовская СОШ</c:v>
                </c:pt>
                <c:pt idx="12">
                  <c:v>Уваровская СОШДС</c:v>
                </c:pt>
              </c:strCache>
            </c:strRef>
          </c:cat>
          <c:val>
            <c:numRef>
              <c:f>'ОБ 6 объективность'!$E$4:$E$16</c:f>
              <c:numCache>
                <c:formatCode>0</c:formatCode>
                <c:ptCount val="13"/>
                <c:pt idx="0">
                  <c:v>5.39</c:v>
                </c:pt>
                <c:pt idx="1">
                  <c:v>7.34</c:v>
                </c:pt>
                <c:pt idx="2">
                  <c:v>0</c:v>
                </c:pt>
                <c:pt idx="3">
                  <c:v>0</c:v>
                </c:pt>
                <c:pt idx="4">
                  <c:v>15.79</c:v>
                </c:pt>
                <c:pt idx="5">
                  <c:v>7.69</c:v>
                </c:pt>
                <c:pt idx="6">
                  <c:v>11.76</c:v>
                </c:pt>
                <c:pt idx="7">
                  <c:v>0</c:v>
                </c:pt>
                <c:pt idx="8">
                  <c:v>0</c:v>
                </c:pt>
                <c:pt idx="9">
                  <c:v>3.33</c:v>
                </c:pt>
                <c:pt idx="10">
                  <c:v>23.68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9E12-4399-B921-348ABD109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926920"/>
        <c:axId val="599931840"/>
      </c:barChart>
      <c:catAx>
        <c:axId val="59992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31840"/>
        <c:crosses val="autoZero"/>
        <c:auto val="1"/>
        <c:lblAlgn val="ctr"/>
        <c:lblOffset val="100"/>
        <c:noMultiLvlLbl val="0"/>
      </c:catAx>
      <c:valAx>
        <c:axId val="599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2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368540611255711"/>
          <c:y val="0.17175552665799743"/>
          <c:w val="0.41819042692656111"/>
          <c:h val="3.9738147165934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2060"/>
                </a:solidFill>
              </a:rPr>
              <a:t>Доля обучающихся 6 классов, выполнивших ВПР по ОБЩЕСТВОЗНАНИЮ в 2024 году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>
                <a:solidFill>
                  <a:srgbClr val="002060"/>
                </a:solidFill>
              </a:rPr>
              <a:t>в разрезе ЗАДАНИЙ в сравнении с показателями по Крыму</a:t>
            </a:r>
          </a:p>
        </c:rich>
      </c:tx>
      <c:layout>
        <c:manualLayout>
          <c:xMode val="edge"/>
          <c:yMode val="edge"/>
          <c:x val="0.17620997689854265"/>
          <c:y val="6.2529044542964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93128089004902"/>
          <c:y val="0.17134663244266879"/>
          <c:w val="0.83753867909368473"/>
          <c:h val="0.4325570435569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'Диаграмма 6 ДПР'!#REF!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'ОБ 6 Диаграмма ДПР'!$C$36:$Q$36</c:f>
              <c:strCache>
                <c:ptCount val="15"/>
                <c:pt idx="0">
                  <c:v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</c:pt>
                <c:pt idx="1">
                  <c:v>1.2. 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человека. Выполнять несложные практические задания по анализу ситуаций, связанных с различными способами разр</c:v>
                </c:pt>
                <c:pt idx="2">
                  <c:v>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3">
                  <c:v>3.1.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4">
                  <c:v>3.2.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5">
                  <c:v>4.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6">
                  <c:v>5.1.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</c:v>
                </c:pt>
                <c:pt idx="7">
                  <c:v>5.2.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</c:v>
                </c:pt>
                <c:pt idx="8">
                  <c:v>6.1.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</c:pt>
                <c:pt idx="9">
                  <c:v>6.2. Выполнять несложные практические задания, основанные на ситуациях жизнедеятельности человека в разных сферах общества</c:v>
                </c:pt>
                <c:pt idx="10">
                  <c:v>7.1.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11">
                  <c:v>7.2. 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</c:v>
                </c:pt>
                <c:pt idx="12">
                  <c:v>8.1.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закрепленным в Конституции</c:v>
                </c:pt>
                <c:pt idx="13">
                  <c:v>8.2.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закрепленным в Конституции</c:v>
                </c:pt>
                <c:pt idx="14">
                  <c:v>8.3. Характеризовать государственное устройство Российской Федерации, называть органы государственной власти страны; раскрывать достижения российского народа; осознавать значение патриотической позиции в укреплении нашего государства</c:v>
                </c:pt>
              </c:strCache>
            </c:strRef>
          </c:cat>
          <c:val>
            <c:numRef>
              <c:f>'Диаграмма 6 ДПР'!#REF!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F-46D6-ABE9-C177FC8F4969}"/>
            </c:ext>
          </c:extLst>
        </c:ser>
        <c:ser>
          <c:idx val="1"/>
          <c:order val="1"/>
          <c:tx>
            <c:strRef>
              <c:f>'ОБ 6 Диаграмма ДПР'!$B$37:$B$38</c:f>
              <c:strCache>
                <c:ptCount val="1"/>
                <c:pt idx="0">
                  <c:v>Крым НИЖНЕГОРСКИЙ район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1.8503401360544219E-2"/>
                  <c:y val="1.876631893974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9BF-46D6-ABE9-C177FC8F4969}"/>
                </c:ext>
              </c:extLst>
            </c:dLbl>
            <c:dLbl>
              <c:idx val="2"/>
              <c:layout>
                <c:manualLayout>
                  <c:x val="1.8503401360544177E-2"/>
                  <c:y val="2.7106905135190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BF-46D6-ABE9-C177FC8F4969}"/>
                </c:ext>
              </c:extLst>
            </c:dLbl>
            <c:dLbl>
              <c:idx val="8"/>
              <c:layout>
                <c:manualLayout>
                  <c:x val="1.4964401843608761E-2"/>
                  <c:y val="-3.48470201119073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BF-46D6-ABE9-C177FC8F4969}"/>
                </c:ext>
              </c:extLst>
            </c:dLbl>
            <c:dLbl>
              <c:idx val="11"/>
              <c:layout>
                <c:manualLayout>
                  <c:x val="1.7605178639539719E-2"/>
                  <c:y val="1.3305379564014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BF-46D6-ABE9-C177FC8F4969}"/>
                </c:ext>
              </c:extLst>
            </c:dLbl>
            <c:dLbl>
              <c:idx val="12"/>
              <c:layout>
                <c:manualLayout>
                  <c:x val="1.7605178639539719E-2"/>
                  <c:y val="-3.8015370182898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BF-46D6-ABE9-C177FC8F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6 Диаграмма ДПР'!$C$36:$Q$36</c:f>
              <c:strCache>
                <c:ptCount val="15"/>
                <c:pt idx="0">
                  <c:v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</c:pt>
                <c:pt idx="1">
                  <c:v>1.2. 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человека. Выполнять несложные практические задания по анализу ситуаций, связанных с различными способами разр</c:v>
                </c:pt>
                <c:pt idx="2">
                  <c:v>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3">
                  <c:v>3.1.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4">
                  <c:v>3.2.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5">
                  <c:v>4.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6">
                  <c:v>5.1.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</c:v>
                </c:pt>
                <c:pt idx="7">
                  <c:v>5.2.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</c:v>
                </c:pt>
                <c:pt idx="8">
                  <c:v>6.1.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</c:pt>
                <c:pt idx="9">
                  <c:v>6.2. Выполнять несложные практические задания, основанные на ситуациях жизнедеятельности человека в разных сферах общества</c:v>
                </c:pt>
                <c:pt idx="10">
                  <c:v>7.1.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11">
                  <c:v>7.2. 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</c:v>
                </c:pt>
                <c:pt idx="12">
                  <c:v>8.1.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закрепленным в Конституции</c:v>
                </c:pt>
                <c:pt idx="13">
                  <c:v>8.2.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закрепленным в Конституции</c:v>
                </c:pt>
                <c:pt idx="14">
                  <c:v>8.3. Характеризовать государственное устройство Российской Федерации, называть органы государственной власти страны; раскрывать достижения российского народа; осознавать значение патриотической позиции в укреплении нашего государства</c:v>
                </c:pt>
              </c:strCache>
            </c:strRef>
          </c:cat>
          <c:val>
            <c:numRef>
              <c:f>'ОБ 6 Диаграмма ДПР'!$C$37:$Q$37</c:f>
              <c:numCache>
                <c:formatCode>0</c:formatCode>
                <c:ptCount val="15"/>
                <c:pt idx="0">
                  <c:v>81.150000000000006</c:v>
                </c:pt>
                <c:pt idx="1">
                  <c:v>64.61</c:v>
                </c:pt>
                <c:pt idx="2">
                  <c:v>70.63</c:v>
                </c:pt>
                <c:pt idx="3">
                  <c:v>75.97</c:v>
                </c:pt>
                <c:pt idx="4">
                  <c:v>65.62</c:v>
                </c:pt>
                <c:pt idx="5">
                  <c:v>80.83</c:v>
                </c:pt>
                <c:pt idx="6">
                  <c:v>78.3</c:v>
                </c:pt>
                <c:pt idx="7">
                  <c:v>57.75</c:v>
                </c:pt>
                <c:pt idx="8">
                  <c:v>56.71</c:v>
                </c:pt>
                <c:pt idx="9">
                  <c:v>32.64</c:v>
                </c:pt>
                <c:pt idx="10">
                  <c:v>69.19</c:v>
                </c:pt>
                <c:pt idx="11">
                  <c:v>70.430000000000007</c:v>
                </c:pt>
                <c:pt idx="12">
                  <c:v>74.97</c:v>
                </c:pt>
                <c:pt idx="13">
                  <c:v>44.97</c:v>
                </c:pt>
                <c:pt idx="14">
                  <c:v>53.93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BF-46D6-ABE9-C177FC8F49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34584"/>
        <c:axId val="577730976"/>
      </c:barChart>
      <c:lineChart>
        <c:grouping val="standard"/>
        <c:varyColors val="0"/>
        <c:ser>
          <c:idx val="2"/>
          <c:order val="2"/>
          <c:tx>
            <c:strRef>
              <c:f>'ОБ 6 Диаграмма ДПР'!$B$38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755586494866752E-2"/>
                  <c:y val="-1.4442478627532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BF-46D6-ABE9-C177FC8F4969}"/>
                </c:ext>
              </c:extLst>
            </c:dLbl>
            <c:dLbl>
              <c:idx val="1"/>
              <c:layout>
                <c:manualLayout>
                  <c:x val="-2.4878751263292864E-2"/>
                  <c:y val="-4.8484713331182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BF-46D6-ABE9-C177FC8F4969}"/>
                </c:ext>
              </c:extLst>
            </c:dLbl>
            <c:dLbl>
              <c:idx val="2"/>
              <c:layout>
                <c:manualLayout>
                  <c:x val="-2.2173722496500247E-2"/>
                  <c:y val="-3.231306465546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BF-46D6-ABE9-C177FC8F4969}"/>
                </c:ext>
              </c:extLst>
            </c:dLbl>
            <c:dLbl>
              <c:idx val="3"/>
              <c:layout>
                <c:manualLayout>
                  <c:x val="-2.0700432428933126E-2"/>
                  <c:y val="-3.8950638089485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BF-46D6-ABE9-C177FC8F4969}"/>
                </c:ext>
              </c:extLst>
            </c:dLbl>
            <c:dLbl>
              <c:idx val="4"/>
              <c:layout>
                <c:manualLayout>
                  <c:x val="-2.9280045923177792E-2"/>
                  <c:y val="2.5349217571841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BF-46D6-ABE9-C177FC8F4969}"/>
                </c:ext>
              </c:extLst>
            </c:dLbl>
            <c:dLbl>
              <c:idx val="5"/>
              <c:layout>
                <c:manualLayout>
                  <c:x val="-3.7138020372518649E-2"/>
                  <c:y val="-3.231306465546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053981428477258E-2"/>
                      <c:h val="5.52933559310263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9BF-46D6-ABE9-C177FC8F4969}"/>
                </c:ext>
              </c:extLst>
            </c:dLbl>
            <c:dLbl>
              <c:idx val="6"/>
              <c:layout>
                <c:manualLayout>
                  <c:x val="-2.833553502033918E-2"/>
                  <c:y val="3.6114601673753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BF-46D6-ABE9-C177FC8F4969}"/>
                </c:ext>
              </c:extLst>
            </c:dLbl>
            <c:dLbl>
              <c:idx val="8"/>
              <c:layout>
                <c:manualLayout>
                  <c:x val="-1.4251392108707532E-2"/>
                  <c:y val="-4.3717675710333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BF-46D6-ABE9-C177FC8F4969}"/>
                </c:ext>
              </c:extLst>
            </c:dLbl>
            <c:dLbl>
              <c:idx val="10"/>
              <c:layout>
                <c:manualLayout>
                  <c:x val="-2.1733489062921392E-2"/>
                  <c:y val="-4.4667985131500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814499292431236E-2"/>
                      <c:h val="3.24841338212870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9BF-46D6-ABE9-C177FC8F4969}"/>
                </c:ext>
              </c:extLst>
            </c:dLbl>
            <c:dLbl>
              <c:idx val="11"/>
              <c:layout>
                <c:manualLayout>
                  <c:x val="-2.2173722496500407E-2"/>
                  <c:y val="-3.0412296146319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BF-46D6-ABE9-C177FC8F4969}"/>
                </c:ext>
              </c:extLst>
            </c:dLbl>
            <c:dLbl>
              <c:idx val="12"/>
              <c:layout>
                <c:manualLayout>
                  <c:x val="-2.3053981428477265E-2"/>
                  <c:y val="-3.2313064655464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BF-46D6-ABE9-C177FC8F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'ОБ 6 Диаграмма ДПР'!$B$36:$Q$37</c:f>
              <c:multiLvlStrCache>
                <c:ptCount val="16"/>
                <c:lvl>
                  <c:pt idx="0">
                    <c:v>Крым</c:v>
                  </c:pt>
                  <c:pt idx="1">
                    <c:v>81</c:v>
                  </c:pt>
                  <c:pt idx="2">
                    <c:v>65</c:v>
                  </c:pt>
                  <c:pt idx="3">
                    <c:v>71</c:v>
                  </c:pt>
                  <c:pt idx="4">
                    <c:v>76</c:v>
                  </c:pt>
                  <c:pt idx="5">
                    <c:v>66</c:v>
                  </c:pt>
                  <c:pt idx="6">
                    <c:v>81</c:v>
                  </c:pt>
                  <c:pt idx="7">
                    <c:v>78</c:v>
                  </c:pt>
                  <c:pt idx="8">
                    <c:v>58</c:v>
                  </c:pt>
                  <c:pt idx="9">
                    <c:v>57</c:v>
                  </c:pt>
                  <c:pt idx="10">
                    <c:v>33</c:v>
                  </c:pt>
                  <c:pt idx="11">
                    <c:v>69</c:v>
                  </c:pt>
                  <c:pt idx="12">
                    <c:v>70</c:v>
                  </c:pt>
                  <c:pt idx="13">
                    <c:v>75</c:v>
                  </c:pt>
                  <c:pt idx="14">
                    <c:v>45</c:v>
                  </c:pt>
                  <c:pt idx="15">
                    <c:v>54</c:v>
                  </c:pt>
                </c:lvl>
                <c:lvl>
                  <c:pt idx="1">
                    <c:v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  </c:pt>
                  <c:pt idx="2">
                    <c:v>1.2. 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человека. Выполнять несложные практические задания по анализу ситуаций, связанных с различными способами разр</c:v>
                  </c:pt>
                  <c:pt idx="3">
                    <c:v>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  </c:pt>
                  <c:pt idx="4">
                    <c:v>3.1.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  </c:pt>
                  <c:pt idx="5">
                    <c:v>3.2.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  </c:pt>
                  <c:pt idx="6">
                    <c:v>4.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  </c:pt>
                  <c:pt idx="7">
                    <c:v>5.1.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</c:v>
                  </c:pt>
                  <c:pt idx="8">
                    <c:v>5.2.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</c:v>
                  </c:pt>
                  <c:pt idx="9">
                    <c:v>6.1.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  </c:pt>
                  <c:pt idx="10">
                    <c:v>6.2. Выполнять несложные практические задания, основанные на ситуациях жизнедеятельности человека в разных сферах общества</c:v>
                  </c:pt>
                  <c:pt idx="11">
                    <c:v>7.1.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  </c:pt>
                  <c:pt idx="12">
                    <c:v>7.2. 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</c:v>
                  </c:pt>
                  <c:pt idx="13">
                    <c:v>8.1.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закрепленным в Конституции</c:v>
                  </c:pt>
                  <c:pt idx="14">
                    <c:v>8.2.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закрепленным в Конституции</c:v>
                  </c:pt>
                  <c:pt idx="15">
                    <c:v>8.3. Характеризовать государственное устройство Российской Федерации, называть органы государственной власти страны; раскрывать достижения российского народа; осознавать значение патриотической позиции в укреплении нашего государства</c:v>
                  </c:pt>
                </c:lvl>
              </c:multiLvlStrCache>
            </c:multiLvlStrRef>
          </c:cat>
          <c:val>
            <c:numRef>
              <c:f>'ОБ 6 Диаграмма ДПР'!$C$38:$Q$38</c:f>
              <c:numCache>
                <c:formatCode>0</c:formatCode>
                <c:ptCount val="15"/>
                <c:pt idx="0">
                  <c:v>79.819999999999993</c:v>
                </c:pt>
                <c:pt idx="1">
                  <c:v>69.88</c:v>
                </c:pt>
                <c:pt idx="2">
                  <c:v>74.77</c:v>
                </c:pt>
                <c:pt idx="3">
                  <c:v>79.59</c:v>
                </c:pt>
                <c:pt idx="4">
                  <c:v>58.72</c:v>
                </c:pt>
                <c:pt idx="5">
                  <c:v>72.48</c:v>
                </c:pt>
                <c:pt idx="6">
                  <c:v>73.39</c:v>
                </c:pt>
                <c:pt idx="7">
                  <c:v>54.13</c:v>
                </c:pt>
                <c:pt idx="8">
                  <c:v>61.93</c:v>
                </c:pt>
                <c:pt idx="9">
                  <c:v>41.28</c:v>
                </c:pt>
                <c:pt idx="10">
                  <c:v>69.95</c:v>
                </c:pt>
                <c:pt idx="11">
                  <c:v>76.61</c:v>
                </c:pt>
                <c:pt idx="12">
                  <c:v>83.49</c:v>
                </c:pt>
                <c:pt idx="13">
                  <c:v>52.91</c:v>
                </c:pt>
                <c:pt idx="14">
                  <c:v>66.97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9BF-46D6-ABE9-C177FC8F49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7555672"/>
        <c:axId val="517555016"/>
      </c:lineChart>
      <c:catAx>
        <c:axId val="57773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0976"/>
        <c:crosses val="autoZero"/>
        <c:auto val="1"/>
        <c:lblAlgn val="ctr"/>
        <c:lblOffset val="100"/>
        <c:noMultiLvlLbl val="0"/>
      </c:catAx>
      <c:valAx>
        <c:axId val="5777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4584"/>
        <c:crosses val="autoZero"/>
        <c:crossBetween val="between"/>
      </c:valAx>
      <c:valAx>
        <c:axId val="51755501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517555672"/>
        <c:crosses val="max"/>
        <c:crossBetween val="between"/>
      </c:valAx>
      <c:catAx>
        <c:axId val="5175556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1755501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pPr>
            <a:r>
              <a:rPr lang="ru-RU" b="1">
                <a:solidFill>
                  <a:srgbClr val="002060"/>
                </a:solidFill>
              </a:rPr>
              <a:t>Итоги ВПР по обществознанию в 7 классах </a:t>
            </a:r>
          </a:p>
          <a:p>
            <a:pPr>
              <a:defRPr b="1">
                <a:solidFill>
                  <a:srgbClr val="0070C0"/>
                </a:solidFill>
              </a:defRPr>
            </a:pPr>
            <a:r>
              <a:rPr lang="ru-RU" b="1">
                <a:solidFill>
                  <a:srgbClr val="002060"/>
                </a:solidFill>
              </a:rPr>
              <a:t>в 2024 году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normalizeH="0" baseline="0">
              <a:solidFill>
                <a:srgbClr val="0070C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 7 диаграмма '!$B$3</c:f>
              <c:strCache>
                <c:ptCount val="1"/>
                <c:pt idx="0">
                  <c:v>Р Ф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7 диаграмма 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'ОБ 7 диаграмма '!$C$3:$D$3</c:f>
              <c:numCache>
                <c:formatCode>0</c:formatCode>
                <c:ptCount val="2"/>
                <c:pt idx="0">
                  <c:v>49.28</c:v>
                </c:pt>
                <c:pt idx="1">
                  <c:v>91.03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2-453B-B3A0-D048959BB4C3}"/>
            </c:ext>
          </c:extLst>
        </c:ser>
        <c:ser>
          <c:idx val="1"/>
          <c:order val="1"/>
          <c:tx>
            <c:strRef>
              <c:f>'ОБ 7 диаграмма '!$B$4</c:f>
              <c:strCache>
                <c:ptCount val="1"/>
                <c:pt idx="0">
                  <c:v>К Р Ы М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7 диаграмма 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'ОБ 7 диаграмма '!$C$4:$D$4</c:f>
              <c:numCache>
                <c:formatCode>0</c:formatCode>
                <c:ptCount val="2"/>
                <c:pt idx="0">
                  <c:v>56.349999999999994</c:v>
                </c:pt>
                <c:pt idx="1">
                  <c:v>95.05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2-453B-B3A0-D048959BB4C3}"/>
            </c:ext>
          </c:extLst>
        </c:ser>
        <c:ser>
          <c:idx val="2"/>
          <c:order val="2"/>
          <c:tx>
            <c:strRef>
              <c:f>'ОБ 7 диаграмма '!$B$5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7 диаграмма 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'ОБ 7 диаграмма '!$C$5:$D$5</c:f>
              <c:numCache>
                <c:formatCode>0</c:formatCode>
                <c:ptCount val="2"/>
                <c:pt idx="0">
                  <c:v>60.379999999999995</c:v>
                </c:pt>
                <c:pt idx="1">
                  <c:v>94.34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B2-453B-B3A0-D048959BB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663704"/>
        <c:axId val="601662392"/>
      </c:barChart>
      <c:catAx>
        <c:axId val="6016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2392"/>
        <c:crosses val="autoZero"/>
        <c:auto val="1"/>
        <c:lblAlgn val="ctr"/>
        <c:lblOffset val="100"/>
        <c:noMultiLvlLbl val="0"/>
      </c:catAx>
      <c:valAx>
        <c:axId val="60166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2060"/>
                </a:solidFill>
              </a:rPr>
              <a:t>Итоги</a:t>
            </a:r>
            <a:r>
              <a:rPr lang="ru-RU" baseline="0">
                <a:solidFill>
                  <a:srgbClr val="002060"/>
                </a:solidFill>
              </a:rPr>
              <a:t> ВПР по ОБЩЕСТВОЗНАНИЮ в 7 классах в 2024 году </a:t>
            </a:r>
            <a:endParaRPr lang="ru-RU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'ОБ 7 диаграмма '!$C$2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26-4B58-B13F-85EED01C2BD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26-4B58-B13F-85EED01C2BD8}"/>
              </c:ext>
            </c:extLst>
          </c:dPt>
          <c:dPt>
            <c:idx val="19"/>
            <c:invertIfNegative val="0"/>
            <c:bubble3D val="0"/>
            <c:spPr>
              <a:solidFill>
                <a:srgbClr val="00FFCC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26-4B58-B13F-85EED01C2BD8}"/>
              </c:ext>
            </c:extLst>
          </c:dPt>
          <c:dLbls>
            <c:dLbl>
              <c:idx val="0"/>
              <c:layout>
                <c:manualLayout>
                  <c:x val="1.5281756482683545E-3"/>
                  <c:y val="0.17112299465240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26-4B58-B13F-85EED01C2BD8}"/>
                </c:ext>
              </c:extLst>
            </c:dLbl>
            <c:dLbl>
              <c:idx val="1"/>
              <c:layout>
                <c:manualLayout>
                  <c:x val="0"/>
                  <c:y val="0.16636957813428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26-4B58-B13F-85EED01C2BD8}"/>
                </c:ext>
              </c:extLst>
            </c:dLbl>
            <c:dLbl>
              <c:idx val="2"/>
              <c:layout>
                <c:manualLayout>
                  <c:x val="-2.801622990570791E-17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26-4B58-B13F-85EED01C2BD8}"/>
                </c:ext>
              </c:extLst>
            </c:dLbl>
            <c:dLbl>
              <c:idx val="3"/>
              <c:layout>
                <c:manualLayout>
                  <c:x val="-1.5281756482683545E-3"/>
                  <c:y val="0.14260249554367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26-4B58-B13F-85EED01C2BD8}"/>
                </c:ext>
              </c:extLst>
            </c:dLbl>
            <c:dLbl>
              <c:idx val="4"/>
              <c:layout>
                <c:manualLayout>
                  <c:x val="-2.801622990570791E-17"/>
                  <c:y val="9.982174688057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26-4B58-B13F-85EED01C2BD8}"/>
                </c:ext>
              </c:extLst>
            </c:dLbl>
            <c:dLbl>
              <c:idx val="5"/>
              <c:layout>
                <c:manualLayout>
                  <c:x val="3.0563512965366526E-3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26-4B58-B13F-85EED01C2BD8}"/>
                </c:ext>
              </c:extLst>
            </c:dLbl>
            <c:dLbl>
              <c:idx val="6"/>
              <c:layout>
                <c:manualLayout>
                  <c:x val="0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26-4B58-B13F-85EED01C2BD8}"/>
                </c:ext>
              </c:extLst>
            </c:dLbl>
            <c:dLbl>
              <c:idx val="7"/>
              <c:layout>
                <c:manualLayout>
                  <c:x val="0"/>
                  <c:y val="8.793820558526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26-4B58-B13F-85EED01C2BD8}"/>
                </c:ext>
              </c:extLst>
            </c:dLbl>
            <c:dLbl>
              <c:idx val="8"/>
              <c:layout>
                <c:manualLayout>
                  <c:x val="0"/>
                  <c:y val="7.6054664289958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26-4B58-B13F-85EED01C2BD8}"/>
                </c:ext>
              </c:extLst>
            </c:dLbl>
            <c:dLbl>
              <c:idx val="9"/>
              <c:layout>
                <c:manualLayout>
                  <c:x val="7.640878241341716E-3"/>
                  <c:y val="0.1568627450980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26-4B58-B13F-85EED01C2BD8}"/>
                </c:ext>
              </c:extLst>
            </c:dLbl>
            <c:dLbl>
              <c:idx val="10"/>
              <c:layout>
                <c:manualLayout>
                  <c:x val="4.584526944805007E-3"/>
                  <c:y val="0.14973262032085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26-4B58-B13F-85EED01C2BD8}"/>
                </c:ext>
              </c:extLst>
            </c:dLbl>
            <c:dLbl>
              <c:idx val="11"/>
              <c:layout>
                <c:manualLayout>
                  <c:x val="-3.0563512965367089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26-4B58-B13F-85EED01C2BD8}"/>
                </c:ext>
              </c:extLst>
            </c:dLbl>
            <c:dLbl>
              <c:idx val="12"/>
              <c:layout>
                <c:manualLayout>
                  <c:x val="-1.1206491962283164E-16"/>
                  <c:y val="8.793820558526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226-4B58-B13F-85EED01C2BD8}"/>
                </c:ext>
              </c:extLst>
            </c:dLbl>
            <c:dLbl>
              <c:idx val="13"/>
              <c:layout>
                <c:manualLayout>
                  <c:x val="0"/>
                  <c:y val="0.1045751633986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26-4B58-B13F-85EED01C2BD8}"/>
                </c:ext>
              </c:extLst>
            </c:dLbl>
            <c:dLbl>
              <c:idx val="14"/>
              <c:layout>
                <c:manualLayout>
                  <c:x val="3.0563512965367089E-3"/>
                  <c:y val="9.269162210338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226-4B58-B13F-85EED01C2BD8}"/>
                </c:ext>
              </c:extLst>
            </c:dLbl>
            <c:dLbl>
              <c:idx val="15"/>
              <c:layout>
                <c:manualLayout>
                  <c:x val="-1.1206491962283164E-16"/>
                  <c:y val="8.556149732620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226-4B58-B13F-85EED01C2BD8}"/>
                </c:ext>
              </c:extLst>
            </c:dLbl>
            <c:dLbl>
              <c:idx val="16"/>
              <c:layout>
                <c:manualLayout>
                  <c:x val="0"/>
                  <c:y val="9.982174688057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226-4B58-B13F-85EED01C2BD8}"/>
                </c:ext>
              </c:extLst>
            </c:dLbl>
            <c:dLbl>
              <c:idx val="17"/>
              <c:layout>
                <c:manualLayout>
                  <c:x val="1.5281756482683545E-3"/>
                  <c:y val="0.11883541295305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226-4B58-B13F-85EED01C2BD8}"/>
                </c:ext>
              </c:extLst>
            </c:dLbl>
            <c:dLbl>
              <c:idx val="18"/>
              <c:layout>
                <c:manualLayout>
                  <c:x val="0"/>
                  <c:y val="0.10932857991681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226-4B58-B13F-85EED01C2BD8}"/>
                </c:ext>
              </c:extLst>
            </c:dLbl>
            <c:dLbl>
              <c:idx val="19"/>
              <c:layout>
                <c:manualLayout>
                  <c:x val="-1.2590494176897367E-3"/>
                  <c:y val="8.318478906714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26-4B58-B13F-85EED01C2BD8}"/>
                </c:ext>
              </c:extLst>
            </c:dLbl>
            <c:dLbl>
              <c:idx val="20"/>
              <c:layout>
                <c:manualLayout>
                  <c:x val="-1.1206491962283164E-16"/>
                  <c:y val="0.137849079025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226-4B58-B13F-85EED01C2BD8}"/>
                </c:ext>
              </c:extLst>
            </c:dLbl>
            <c:dLbl>
              <c:idx val="21"/>
              <c:layout>
                <c:manualLayout>
                  <c:x val="-3.0563512965368208E-3"/>
                  <c:y val="0.13309566250742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226-4B58-B13F-85EED01C2BD8}"/>
                </c:ext>
              </c:extLst>
            </c:dLbl>
            <c:dLbl>
              <c:idx val="22"/>
              <c:layout>
                <c:manualLayout>
                  <c:x val="-1.5281756482683545E-3"/>
                  <c:y val="0.10932857991681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226-4B58-B13F-85EED01C2BD8}"/>
                </c:ext>
              </c:extLst>
            </c:dLbl>
            <c:dLbl>
              <c:idx val="23"/>
              <c:layout>
                <c:manualLayout>
                  <c:x val="-4.5845269448050634E-3"/>
                  <c:y val="0.13547237076648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226-4B58-B13F-85EED01C2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7 диаграмма '!$B$3:$B$12</c:f>
              <c:strCache>
                <c:ptCount val="10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Дрофинская СОШ</c:v>
                </c:pt>
                <c:pt idx="4">
                  <c:v>Зоркинская СОШДС</c:v>
                </c:pt>
                <c:pt idx="5">
                  <c:v>Косточковская СОШ</c:v>
                </c:pt>
                <c:pt idx="6">
                  <c:v>Михайловская СОШ</c:v>
                </c:pt>
                <c:pt idx="7">
                  <c:v>Нижнегорская СОШ № 2</c:v>
                </c:pt>
                <c:pt idx="8">
                  <c:v>Нижнегорская школа-лицей № 1</c:v>
                </c:pt>
                <c:pt idx="9">
                  <c:v>Садовская СОШ</c:v>
                </c:pt>
              </c:strCache>
            </c:strRef>
          </c:cat>
          <c:val>
            <c:numRef>
              <c:f>'ОБ 7 диаграмма '!$C$3:$C$12</c:f>
              <c:numCache>
                <c:formatCode>0</c:formatCode>
                <c:ptCount val="10"/>
                <c:pt idx="0">
                  <c:v>49.28</c:v>
                </c:pt>
                <c:pt idx="1">
                  <c:v>56.349999999999994</c:v>
                </c:pt>
                <c:pt idx="2">
                  <c:v>60.379999999999995</c:v>
                </c:pt>
                <c:pt idx="3">
                  <c:v>83.34</c:v>
                </c:pt>
                <c:pt idx="4">
                  <c:v>69.23</c:v>
                </c:pt>
                <c:pt idx="5">
                  <c:v>38.46</c:v>
                </c:pt>
                <c:pt idx="6">
                  <c:v>55.55</c:v>
                </c:pt>
                <c:pt idx="7">
                  <c:v>57.14</c:v>
                </c:pt>
                <c:pt idx="8">
                  <c:v>55.55</c:v>
                </c:pt>
                <c:pt idx="9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226-4B58-B13F-85EED01C2BD8}"/>
            </c:ext>
          </c:extLst>
        </c:ser>
        <c:ser>
          <c:idx val="1"/>
          <c:order val="1"/>
          <c:tx>
            <c:strRef>
              <c:f>'ОБ 7 диаграмма '!$D$2</c:f>
              <c:strCache>
                <c:ptCount val="1"/>
                <c:pt idx="0">
                  <c:v>Успешность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2226-4B58-B13F-85EED01C2B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2226-4B58-B13F-85EED01C2BD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2226-4B58-B13F-85EED01C2BD8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2226-4B58-B13F-85EED01C2BD8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2226-4B58-B13F-85EED01C2BD8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2226-4B58-B13F-85EED01C2B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7 диаграмма '!$B$3:$B$12</c:f>
              <c:strCache>
                <c:ptCount val="10"/>
                <c:pt idx="0">
                  <c:v>Р Ф</c:v>
                </c:pt>
                <c:pt idx="1">
                  <c:v>К Р Ы М</c:v>
                </c:pt>
                <c:pt idx="2">
                  <c:v>Нижнегорский район</c:v>
                </c:pt>
                <c:pt idx="3">
                  <c:v>Дрофинская СОШ</c:v>
                </c:pt>
                <c:pt idx="4">
                  <c:v>Зоркинская СОШДС</c:v>
                </c:pt>
                <c:pt idx="5">
                  <c:v>Косточковская СОШ</c:v>
                </c:pt>
                <c:pt idx="6">
                  <c:v>Михайловская СОШ</c:v>
                </c:pt>
                <c:pt idx="7">
                  <c:v>Нижнегорская СОШ № 2</c:v>
                </c:pt>
                <c:pt idx="8">
                  <c:v>Нижнегорская школа-лицей № 1</c:v>
                </c:pt>
                <c:pt idx="9">
                  <c:v>Садовская СОШ</c:v>
                </c:pt>
              </c:strCache>
            </c:strRef>
          </c:cat>
          <c:val>
            <c:numRef>
              <c:f>'ОБ 7 диаграмма '!$D$3:$D$12</c:f>
              <c:numCache>
                <c:formatCode>0</c:formatCode>
                <c:ptCount val="10"/>
                <c:pt idx="0">
                  <c:v>91.03</c:v>
                </c:pt>
                <c:pt idx="1">
                  <c:v>95.05</c:v>
                </c:pt>
                <c:pt idx="2">
                  <c:v>94.34</c:v>
                </c:pt>
                <c:pt idx="3">
                  <c:v>100.01</c:v>
                </c:pt>
                <c:pt idx="4">
                  <c:v>100</c:v>
                </c:pt>
                <c:pt idx="5">
                  <c:v>100</c:v>
                </c:pt>
                <c:pt idx="6">
                  <c:v>99.99</c:v>
                </c:pt>
                <c:pt idx="7">
                  <c:v>90.47</c:v>
                </c:pt>
                <c:pt idx="8">
                  <c:v>94.44</c:v>
                </c:pt>
                <c:pt idx="9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2226-4B58-B13F-85EED01C2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37087464"/>
        <c:axId val="537088120"/>
        <c:axId val="0"/>
      </c:bar3DChart>
      <c:catAx>
        <c:axId val="537087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8120"/>
        <c:crosses val="autoZero"/>
        <c:auto val="1"/>
        <c:lblAlgn val="ctr"/>
        <c:lblOffset val="100"/>
        <c:noMultiLvlLbl val="0"/>
      </c:catAx>
      <c:valAx>
        <c:axId val="53708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708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002060"/>
                </a:solidFill>
              </a:rPr>
              <a:t>Сравнение отметок ВПР по обществознанию в 7 классе </a:t>
            </a:r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</a:rPr>
              <a:t>в 2024 с отметками по журналу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'ОБ 7 объективность'!$C$3</c:f>
              <c:strCache>
                <c:ptCount val="1"/>
                <c:pt idx="0">
                  <c:v>Понизили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0BB-4904-8EA5-713D5F726CC5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0BB-4904-8EA5-713D5F726CC5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00BB-4904-8EA5-713D5F726CC5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00BB-4904-8EA5-713D5F726CC5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00BB-4904-8EA5-713D5F726CC5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00BB-4904-8EA5-713D5F726CC5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00BB-4904-8EA5-713D5F726CC5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00BB-4904-8EA5-713D5F726CC5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00BB-4904-8EA5-713D5F726CC5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00BB-4904-8EA5-713D5F726CC5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00BB-4904-8EA5-713D5F726CC5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00BB-4904-8EA5-713D5F726CC5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00BB-4904-8EA5-713D5F726CC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BB-4904-8EA5-713D5F726CC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BB-4904-8EA5-713D5F726CC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0BB-4904-8EA5-713D5F726CC5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BB-4904-8EA5-713D5F726CC5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0BB-4904-8EA5-713D5F726CC5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BB-4904-8EA5-713D5F726CC5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BB-4904-8EA5-713D5F726CC5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0BB-4904-8EA5-713D5F726CC5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BB-4904-8EA5-713D5F726CC5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0BB-4904-8EA5-713D5F726CC5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0BB-4904-8EA5-713D5F726CC5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BB-4904-8EA5-713D5F726CC5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0BB-4904-8EA5-713D5F726CC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0BB-4904-8EA5-713D5F726CC5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0BB-4904-8EA5-713D5F726CC5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0BB-4904-8EA5-713D5F726CC5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0BB-4904-8EA5-713D5F726CC5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0BB-4904-8EA5-713D5F726CC5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0BB-4904-8EA5-713D5F726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7 объективность'!$B$4:$B$12</c:f>
              <c:strCache>
                <c:ptCount val="9"/>
                <c:pt idx="0">
                  <c:v>Крым</c:v>
                </c:pt>
                <c:pt idx="1">
                  <c:v>НИЖНЕГОРСКИЙ район</c:v>
                </c:pt>
                <c:pt idx="2">
                  <c:v>Дрофинская СОШ</c:v>
                </c:pt>
                <c:pt idx="3">
                  <c:v>Зоркинская СОШДС</c:v>
                </c:pt>
                <c:pt idx="4">
                  <c:v>Косточковская СОШ</c:v>
                </c:pt>
                <c:pt idx="5">
                  <c:v>Михайловская СОШ</c:v>
                </c:pt>
                <c:pt idx="6">
                  <c:v>Нижнегорская СОШ № 2</c:v>
                </c:pt>
                <c:pt idx="7">
                  <c:v>Нижнегорская школа-лицей № 1</c:v>
                </c:pt>
                <c:pt idx="8">
                  <c:v>Садовская СОШ</c:v>
                </c:pt>
              </c:strCache>
            </c:strRef>
          </c:cat>
          <c:val>
            <c:numRef>
              <c:f>'ОБ 7 объективность'!$C$4:$C$12</c:f>
              <c:numCache>
                <c:formatCode>0</c:formatCode>
                <c:ptCount val="9"/>
                <c:pt idx="0">
                  <c:v>28.57</c:v>
                </c:pt>
                <c:pt idx="1">
                  <c:v>30.19</c:v>
                </c:pt>
                <c:pt idx="2">
                  <c:v>25</c:v>
                </c:pt>
                <c:pt idx="3">
                  <c:v>0</c:v>
                </c:pt>
                <c:pt idx="4">
                  <c:v>0</c:v>
                </c:pt>
                <c:pt idx="5">
                  <c:v>66.67</c:v>
                </c:pt>
                <c:pt idx="6">
                  <c:v>14.29</c:v>
                </c:pt>
                <c:pt idx="7">
                  <c:v>44.44</c:v>
                </c:pt>
                <c:pt idx="8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00BB-4904-8EA5-713D5F726CC5}"/>
            </c:ext>
          </c:extLst>
        </c:ser>
        <c:ser>
          <c:idx val="1"/>
          <c:order val="1"/>
          <c:tx>
            <c:strRef>
              <c:f>'ОБ 7 объективность'!$D$3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3-00BB-4904-8EA5-713D5F726CC5}"/>
              </c:ext>
            </c:extLst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5-00BB-4904-8EA5-713D5F726CC5}"/>
              </c:ext>
            </c:extLst>
          </c:dPt>
          <c:dPt>
            <c:idx val="4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00BB-4904-8EA5-713D5F726CC5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9-00BB-4904-8EA5-713D5F726CC5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B-00BB-4904-8EA5-713D5F726C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7 объективность'!$B$4:$B$12</c:f>
              <c:strCache>
                <c:ptCount val="9"/>
                <c:pt idx="0">
                  <c:v>Крым</c:v>
                </c:pt>
                <c:pt idx="1">
                  <c:v>НИЖНЕГОРСКИЙ район</c:v>
                </c:pt>
                <c:pt idx="2">
                  <c:v>Дрофинская СОШ</c:v>
                </c:pt>
                <c:pt idx="3">
                  <c:v>Зоркинская СОШДС</c:v>
                </c:pt>
                <c:pt idx="4">
                  <c:v>Косточковская СОШ</c:v>
                </c:pt>
                <c:pt idx="5">
                  <c:v>Михайловская СОШ</c:v>
                </c:pt>
                <c:pt idx="6">
                  <c:v>Нижнегорская СОШ № 2</c:v>
                </c:pt>
                <c:pt idx="7">
                  <c:v>Нижнегорская школа-лицей № 1</c:v>
                </c:pt>
                <c:pt idx="8">
                  <c:v>Садовская СОШ</c:v>
                </c:pt>
              </c:strCache>
            </c:strRef>
          </c:cat>
          <c:val>
            <c:numRef>
              <c:f>'ОБ 7 объективность'!$D$4:$D$12</c:f>
              <c:numCache>
                <c:formatCode>0</c:formatCode>
                <c:ptCount val="9"/>
                <c:pt idx="0">
                  <c:v>66.8</c:v>
                </c:pt>
                <c:pt idx="1">
                  <c:v>68.87</c:v>
                </c:pt>
                <c:pt idx="2">
                  <c:v>75</c:v>
                </c:pt>
                <c:pt idx="3">
                  <c:v>92.31</c:v>
                </c:pt>
                <c:pt idx="4">
                  <c:v>100</c:v>
                </c:pt>
                <c:pt idx="5">
                  <c:v>33.33</c:v>
                </c:pt>
                <c:pt idx="6">
                  <c:v>85.71</c:v>
                </c:pt>
                <c:pt idx="7">
                  <c:v>55.56</c:v>
                </c:pt>
                <c:pt idx="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00BB-4904-8EA5-713D5F726CC5}"/>
            </c:ext>
          </c:extLst>
        </c:ser>
        <c:ser>
          <c:idx val="2"/>
          <c:order val="2"/>
          <c:tx>
            <c:strRef>
              <c:f>'ОБ 7 объективность'!$E$3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0BB-4904-8EA5-713D5F726CC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0BB-4904-8EA5-713D5F726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7 объективность'!$B$4:$B$12</c:f>
              <c:strCache>
                <c:ptCount val="9"/>
                <c:pt idx="0">
                  <c:v>Крым</c:v>
                </c:pt>
                <c:pt idx="1">
                  <c:v>НИЖНЕГОРСКИЙ район</c:v>
                </c:pt>
                <c:pt idx="2">
                  <c:v>Дрофинская СОШ</c:v>
                </c:pt>
                <c:pt idx="3">
                  <c:v>Зоркинская СОШДС</c:v>
                </c:pt>
                <c:pt idx="4">
                  <c:v>Косточковская СОШ</c:v>
                </c:pt>
                <c:pt idx="5">
                  <c:v>Михайловская СОШ</c:v>
                </c:pt>
                <c:pt idx="6">
                  <c:v>Нижнегорская СОШ № 2</c:v>
                </c:pt>
                <c:pt idx="7">
                  <c:v>Нижнегорская школа-лицей № 1</c:v>
                </c:pt>
                <c:pt idx="8">
                  <c:v>Садовская СОШ</c:v>
                </c:pt>
              </c:strCache>
            </c:strRef>
          </c:cat>
          <c:val>
            <c:numRef>
              <c:f>'ОБ 7 объективность'!$E$4:$E$12</c:f>
              <c:numCache>
                <c:formatCode>0</c:formatCode>
                <c:ptCount val="9"/>
                <c:pt idx="0">
                  <c:v>4.63</c:v>
                </c:pt>
                <c:pt idx="1">
                  <c:v>0.94</c:v>
                </c:pt>
                <c:pt idx="2">
                  <c:v>0</c:v>
                </c:pt>
                <c:pt idx="3">
                  <c:v>7.69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00BB-4904-8EA5-713D5F726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926920"/>
        <c:axId val="599931840"/>
      </c:barChart>
      <c:catAx>
        <c:axId val="59992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31840"/>
        <c:crosses val="autoZero"/>
        <c:auto val="1"/>
        <c:lblAlgn val="ctr"/>
        <c:lblOffset val="100"/>
        <c:noMultiLvlLbl val="0"/>
      </c:catAx>
      <c:valAx>
        <c:axId val="599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92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33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368540611255711"/>
          <c:y val="0.17175552665799743"/>
          <c:w val="0.41819042692656111"/>
          <c:h val="3.9738147165934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2060"/>
                </a:solidFill>
              </a:rPr>
              <a:t>Доля обучающихся 7 классов, выполнивших ВПР по ОБЩЕСТВОЗНАНИЮ в 2024 году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>
                <a:solidFill>
                  <a:srgbClr val="002060"/>
                </a:solidFill>
              </a:rPr>
              <a:t>в разрезе ЗАДАНИЙ в сравнении с показателями по Крыму</a:t>
            </a:r>
          </a:p>
        </c:rich>
      </c:tx>
      <c:layout>
        <c:manualLayout>
          <c:xMode val="edge"/>
          <c:yMode val="edge"/>
          <c:x val="0.17620997689854265"/>
          <c:y val="6.2529044542964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93128089004902"/>
          <c:y val="0.17134663244266879"/>
          <c:w val="0.77523218908682701"/>
          <c:h val="0.4325570435569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'Диаграмма 6 ДПР'!#REF!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'ОБ 7 Диаграмма ДПР '!$C$36:$Q$36</c:f>
              <c:strCache>
                <c:ptCount val="15"/>
                <c:pt idx="0">
                  <c:v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</c:pt>
                <c:pt idx="1">
                  <c:v>1.2. 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человека. Выполнять несложные практические задания по анализу ситуаций, связанных с различными способами разр</c:v>
                </c:pt>
                <c:pt idx="2">
                  <c:v>2.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</c:v>
                </c:pt>
                <c:pt idx="3">
                  <c:v>3.1.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4">
                  <c:v>3.2. Находить, извлекать и осмысливать информацию различного характера, полученную из доступных источников (фотоизображений), систематизировать, анализировать полученные данные; применять полученную информацию для соотнесения собственного поведения и посту</c:v>
                </c:pt>
                <c:pt idx="5">
                  <c:v>4.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</c:v>
                </c:pt>
                <c:pt idx="6">
                  <c:v>5.1.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</c:v>
                </c:pt>
                <c:pt idx="7">
                  <c:v>5.2.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</c:v>
                </c:pt>
                <c:pt idx="8">
                  <c:v>6.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9">
                  <c:v>7.1.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10">
                  <c:v>7.2. 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</c:v>
                </c:pt>
                <c:pt idx="11">
                  <c:v>8.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12">
                  <c:v>9.1.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</c:v>
                </c:pt>
                <c:pt idx="13">
                  <c:v>9.2. Анализировать несложные практические ситуации, связанные с гражданскими, семейными, трудовыми правоотношениями; в предлагаемых модельных ситуациях определять признаки правонарушения, проступка, преступления; исследовать несложные практические ситуации</c:v>
                </c:pt>
                <c:pt idx="14">
                  <c:v>9.3. Находить, извлекать и осмысливать информацию правового характера, полученную из доступных источников,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</c:v>
                </c:pt>
              </c:strCache>
            </c:strRef>
          </c:cat>
          <c:val>
            <c:numRef>
              <c:f>'Диаграмма 6 ДПР'!#REF!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8-4B5B-A008-CC80F54181D3}"/>
            </c:ext>
          </c:extLst>
        </c:ser>
        <c:ser>
          <c:idx val="1"/>
          <c:order val="1"/>
          <c:tx>
            <c:strRef>
              <c:f>'ОБ 7 Диаграмма ДПР '!$B$37:$B$38</c:f>
              <c:strCache>
                <c:ptCount val="1"/>
                <c:pt idx="0">
                  <c:v>Крым НИЖНЕГОРСКИЙ район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-1.9129064248351285E-2"/>
                  <c:y val="6.9642380587384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C8-4B5B-A008-CC80F54181D3}"/>
                </c:ext>
              </c:extLst>
            </c:dLbl>
            <c:dLbl>
              <c:idx val="8"/>
              <c:layout>
                <c:manualLayout>
                  <c:x val="1.4964401843608761E-2"/>
                  <c:y val="-3.48470201119073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C8-4B5B-A008-CC80F54181D3}"/>
                </c:ext>
              </c:extLst>
            </c:dLbl>
            <c:dLbl>
              <c:idx val="11"/>
              <c:layout>
                <c:manualLayout>
                  <c:x val="-1.045079522683154E-2"/>
                  <c:y val="9.436298851723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C8-4B5B-A008-CC80F54181D3}"/>
                </c:ext>
              </c:extLst>
            </c:dLbl>
            <c:dLbl>
              <c:idx val="12"/>
              <c:layout>
                <c:manualLayout>
                  <c:x val="1.7605178639539719E-2"/>
                  <c:y val="-3.8015370182898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C8-4B5B-A008-CC80F54181D3}"/>
                </c:ext>
              </c:extLst>
            </c:dLbl>
            <c:dLbl>
              <c:idx val="13"/>
              <c:layout>
                <c:manualLayout>
                  <c:x val="1.78537932984612E-2"/>
                  <c:y val="1.1607063431230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C8-4B5B-A008-CC80F5418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 7 Диаграмма ДПР '!$C$36:$Q$36</c:f>
              <c:strCache>
                <c:ptCount val="15"/>
                <c:pt idx="0">
                  <c:v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</c:pt>
                <c:pt idx="1">
                  <c:v>1.2. 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человека. Выполнять несложные практические задания по анализу ситуаций, связанных с различными способами разр</c:v>
                </c:pt>
                <c:pt idx="2">
                  <c:v>2.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</c:v>
                </c:pt>
                <c:pt idx="3">
                  <c:v>3.1.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4">
                  <c:v>3.2. Находить, извлекать и осмысливать информацию различного характера, полученную из доступных источников (фотоизображений), систематизировать, анализировать полученные данные; применять полученную информацию для соотнесения собственного поведения и посту</c:v>
                </c:pt>
                <c:pt idx="5">
                  <c:v>4.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</c:v>
                </c:pt>
                <c:pt idx="6">
                  <c:v>5.1.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</c:v>
                </c:pt>
                <c:pt idx="7">
                  <c:v>5.2.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</c:v>
                </c:pt>
                <c:pt idx="8">
                  <c:v>6.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9">
                  <c:v>7.1.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</c:pt>
                <c:pt idx="10">
                  <c:v>7.2. 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</c:v>
                </c:pt>
                <c:pt idx="11">
                  <c:v>8.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</c:pt>
                <c:pt idx="12">
                  <c:v>9.1.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</c:v>
                </c:pt>
                <c:pt idx="13">
                  <c:v>9.2. Анализировать несложные практические ситуации, связанные с гражданскими, семейными, трудовыми правоотношениями; в предлагаемых модельных ситуациях определять признаки правонарушения, проступка, преступления; исследовать несложные практические ситуации</c:v>
                </c:pt>
                <c:pt idx="14">
                  <c:v>9.3. Находить, извлекать и осмысливать информацию правового характера, полученную из доступных источников,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</c:v>
                </c:pt>
              </c:strCache>
            </c:strRef>
          </c:cat>
          <c:val>
            <c:numRef>
              <c:f>'ОБ 7 Диаграмма ДПР '!$C$37:$Q$37</c:f>
              <c:numCache>
                <c:formatCode>0</c:formatCode>
                <c:ptCount val="15"/>
                <c:pt idx="0">
                  <c:v>82.71</c:v>
                </c:pt>
                <c:pt idx="1">
                  <c:v>52.1</c:v>
                </c:pt>
                <c:pt idx="2">
                  <c:v>76.94</c:v>
                </c:pt>
                <c:pt idx="3">
                  <c:v>79.11</c:v>
                </c:pt>
                <c:pt idx="4">
                  <c:v>68.91</c:v>
                </c:pt>
                <c:pt idx="5">
                  <c:v>82.49</c:v>
                </c:pt>
                <c:pt idx="6">
                  <c:v>77.23</c:v>
                </c:pt>
                <c:pt idx="7">
                  <c:v>58.79</c:v>
                </c:pt>
                <c:pt idx="8">
                  <c:v>80.099999999999994</c:v>
                </c:pt>
                <c:pt idx="9">
                  <c:v>74.61</c:v>
                </c:pt>
                <c:pt idx="10">
                  <c:v>76.97</c:v>
                </c:pt>
                <c:pt idx="11">
                  <c:v>65.150000000000006</c:v>
                </c:pt>
                <c:pt idx="12">
                  <c:v>61.3</c:v>
                </c:pt>
                <c:pt idx="13">
                  <c:v>38.049999999999997</c:v>
                </c:pt>
                <c:pt idx="14">
                  <c:v>45.47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C8-4B5B-A008-CC80F54181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7734584"/>
        <c:axId val="577730976"/>
      </c:barChart>
      <c:lineChart>
        <c:grouping val="standard"/>
        <c:varyColors val="0"/>
        <c:ser>
          <c:idx val="2"/>
          <c:order val="2"/>
          <c:tx>
            <c:strRef>
              <c:f>'ОБ 7 Диаграмма ДПР '!$B$38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755586494866752E-2"/>
                  <c:y val="-1.4442478627532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C8-4B5B-A008-CC80F54181D3}"/>
                </c:ext>
              </c:extLst>
            </c:dLbl>
            <c:dLbl>
              <c:idx val="1"/>
              <c:layout>
                <c:manualLayout>
                  <c:x val="-3.6356167310728701E-2"/>
                  <c:y val="1.9223094461389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C8-4B5B-A008-CC80F54181D3}"/>
                </c:ext>
              </c:extLst>
            </c:dLbl>
            <c:dLbl>
              <c:idx val="2"/>
              <c:layout>
                <c:manualLayout>
                  <c:x val="-2.2173722496500247E-2"/>
                  <c:y val="-3.231306465546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C8-4B5B-A008-CC80F54181D3}"/>
                </c:ext>
              </c:extLst>
            </c:dLbl>
            <c:dLbl>
              <c:idx val="3"/>
              <c:layout>
                <c:manualLayout>
                  <c:x val="-3.4728439586498967E-2"/>
                  <c:y val="1.3281100532401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C8-4B5B-A008-CC80F54181D3}"/>
                </c:ext>
              </c:extLst>
            </c:dLbl>
            <c:dLbl>
              <c:idx val="4"/>
              <c:layout>
                <c:manualLayout>
                  <c:x val="-2.9280045923177792E-2"/>
                  <c:y val="2.5349217571841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C8-4B5B-A008-CC80F54181D3}"/>
                </c:ext>
              </c:extLst>
            </c:dLbl>
            <c:dLbl>
              <c:idx val="5"/>
              <c:layout>
                <c:manualLayout>
                  <c:x val="-3.2036933918204218E-2"/>
                  <c:y val="-3.2313073208422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256154337106124E-2"/>
                      <c:h val="5.5293338825109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CDC8-4B5B-A008-CC80F54181D3}"/>
                </c:ext>
              </c:extLst>
            </c:dLbl>
            <c:dLbl>
              <c:idx val="6"/>
              <c:layout>
                <c:manualLayout>
                  <c:x val="-2.833553502033918E-2"/>
                  <c:y val="3.6114601673753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C8-4B5B-A008-CC80F54181D3}"/>
                </c:ext>
              </c:extLst>
            </c:dLbl>
            <c:dLbl>
              <c:idx val="8"/>
              <c:layout>
                <c:manualLayout>
                  <c:x val="-1.4251392108707532E-2"/>
                  <c:y val="-4.3717675710333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C8-4B5B-A008-CC80F54181D3}"/>
                </c:ext>
              </c:extLst>
            </c:dLbl>
            <c:dLbl>
              <c:idx val="9"/>
              <c:layout>
                <c:manualLayout>
                  <c:x val="-3.5949888077401515E-2"/>
                  <c:y val="1.7410595146846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C8-4B5B-A008-CC80F54181D3}"/>
                </c:ext>
              </c:extLst>
            </c:dLbl>
            <c:dLbl>
              <c:idx val="10"/>
              <c:layout>
                <c:manualLayout>
                  <c:x val="-1.3444245965328297E-2"/>
                  <c:y val="-3.596271033385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392985487617426E-2"/>
                      <c:h val="4.98946834165832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DC8-4B5B-A008-CC80F54181D3}"/>
                </c:ext>
              </c:extLst>
            </c:dLbl>
            <c:dLbl>
              <c:idx val="11"/>
              <c:layout>
                <c:manualLayout>
                  <c:x val="-2.2173722496500407E-2"/>
                  <c:y val="-3.0412296146319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C8-4B5B-A008-CC80F54181D3}"/>
                </c:ext>
              </c:extLst>
            </c:dLbl>
            <c:dLbl>
              <c:idx val="12"/>
              <c:layout>
                <c:manualLayout>
                  <c:x val="-2.3053981428477265E-2"/>
                  <c:y val="-3.2313064655464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C8-4B5B-A008-CC80F5418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'ОБ 7 Диаграмма ДПР '!$B$36:$Q$37</c:f>
              <c:multiLvlStrCache>
                <c:ptCount val="16"/>
                <c:lvl>
                  <c:pt idx="0">
                    <c:v>Крым</c:v>
                  </c:pt>
                  <c:pt idx="1">
                    <c:v>83</c:v>
                  </c:pt>
                  <c:pt idx="2">
                    <c:v>52</c:v>
                  </c:pt>
                  <c:pt idx="3">
                    <c:v>77</c:v>
                  </c:pt>
                  <c:pt idx="4">
                    <c:v>79</c:v>
                  </c:pt>
                  <c:pt idx="5">
                    <c:v>69</c:v>
                  </c:pt>
                  <c:pt idx="6">
                    <c:v>82</c:v>
                  </c:pt>
                  <c:pt idx="7">
                    <c:v>77</c:v>
                  </c:pt>
                  <c:pt idx="8">
                    <c:v>59</c:v>
                  </c:pt>
                  <c:pt idx="9">
                    <c:v>80</c:v>
                  </c:pt>
                  <c:pt idx="10">
                    <c:v>75</c:v>
                  </c:pt>
                  <c:pt idx="11">
                    <c:v>77</c:v>
                  </c:pt>
                  <c:pt idx="12">
                    <c:v>65</c:v>
                  </c:pt>
                  <c:pt idx="13">
                    <c:v>61</c:v>
                  </c:pt>
                  <c:pt idx="14">
                    <c:v>38</c:v>
                  </c:pt>
                  <c:pt idx="15">
                    <c:v>45</c:v>
                  </c:pt>
                </c:lvl>
                <c:lvl>
                  <c:pt idx="1">
                    <c:v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</c:v>
                  </c:pt>
                  <c:pt idx="2">
                    <c:v>1.2. 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человека. Выполнять несложные практические задания по анализу ситуаций, связанных с различными способами разр</c:v>
                  </c:pt>
                  <c:pt idx="3">
                    <c:v>2.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</c:v>
                  </c:pt>
                  <c:pt idx="4">
                    <c:v>3.1.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  </c:pt>
                  <c:pt idx="5">
                    <c:v>3.2. Находить, извлекать и осмысливать информацию различного характера, полученную из доступных источников (фотоизображений), систематизировать, анализировать полученные данные; применять полученную информацию для соотнесения собственного поведения и посту</c:v>
                  </c:pt>
                  <c:pt idx="6">
                    <c:v>4.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</c:v>
                  </c:pt>
                  <c:pt idx="7">
                    <c:v>5.1.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</c:v>
                  </c:pt>
                  <c:pt idx="8">
                    <c:v>5.2.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</c:v>
                  </c:pt>
                  <c:pt idx="9">
                    <c:v>6.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  </c:pt>
                  <c:pt idx="10">
                    <c:v>7.1.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</c:v>
                  </c:pt>
                  <c:pt idx="11">
                    <c:v>7.2. 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</c:v>
                  </c:pt>
                  <c:pt idx="12">
                    <c:v>8.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</c:v>
                  </c:pt>
                  <c:pt idx="13">
                    <c:v>9.1.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</c:v>
                  </c:pt>
                  <c:pt idx="14">
                    <c:v>9.2. Анализировать несложные практические ситуации, связанные с гражданскими, семейными, трудовыми правоотношениями; в предлагаемых модельных ситуациях определять признаки правонарушения, проступка, преступления; исследовать несложные практические ситуации</c:v>
                  </c:pt>
                  <c:pt idx="15">
                    <c:v>9.3. Находить, извлекать и осмысливать информацию правового характера, полученную из доступных источников,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</c:v>
                  </c:pt>
                </c:lvl>
              </c:multiLvlStrCache>
            </c:multiLvlStrRef>
          </c:cat>
          <c:val>
            <c:numRef>
              <c:f>'ОБ 7 Диаграмма ДПР '!$C$38:$Q$38</c:f>
              <c:numCache>
                <c:formatCode>0</c:formatCode>
                <c:ptCount val="15"/>
                <c:pt idx="0">
                  <c:v>75.47</c:v>
                </c:pt>
                <c:pt idx="1">
                  <c:v>43.4</c:v>
                </c:pt>
                <c:pt idx="2">
                  <c:v>90.57</c:v>
                </c:pt>
                <c:pt idx="3">
                  <c:v>77.36</c:v>
                </c:pt>
                <c:pt idx="4">
                  <c:v>58.49</c:v>
                </c:pt>
                <c:pt idx="5">
                  <c:v>90.57</c:v>
                </c:pt>
                <c:pt idx="6">
                  <c:v>68.87</c:v>
                </c:pt>
                <c:pt idx="7">
                  <c:v>51.89</c:v>
                </c:pt>
                <c:pt idx="8">
                  <c:v>85.85</c:v>
                </c:pt>
                <c:pt idx="9">
                  <c:v>75.47</c:v>
                </c:pt>
                <c:pt idx="10">
                  <c:v>88.68</c:v>
                </c:pt>
                <c:pt idx="11">
                  <c:v>76.42</c:v>
                </c:pt>
                <c:pt idx="12">
                  <c:v>65.09</c:v>
                </c:pt>
                <c:pt idx="13">
                  <c:v>44.03</c:v>
                </c:pt>
                <c:pt idx="14">
                  <c:v>55.66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DC8-4B5B-A008-CC80F54181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7555672"/>
        <c:axId val="517555016"/>
      </c:lineChart>
      <c:catAx>
        <c:axId val="57773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0976"/>
        <c:crosses val="autoZero"/>
        <c:auto val="1"/>
        <c:lblAlgn val="ctr"/>
        <c:lblOffset val="100"/>
        <c:noMultiLvlLbl val="0"/>
      </c:catAx>
      <c:valAx>
        <c:axId val="5777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34584"/>
        <c:crosses val="autoZero"/>
        <c:crossBetween val="between"/>
      </c:valAx>
      <c:valAx>
        <c:axId val="51755501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517555672"/>
        <c:crosses val="max"/>
        <c:crossBetween val="between"/>
      </c:valAx>
      <c:catAx>
        <c:axId val="5175556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1755501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pPr>
            <a:r>
              <a:rPr lang="ru-RU" b="1">
                <a:solidFill>
                  <a:srgbClr val="002060"/>
                </a:solidFill>
              </a:rPr>
              <a:t>Итоги ВПР по обществознанию в 8 классах </a:t>
            </a:r>
          </a:p>
          <a:p>
            <a:pPr>
              <a:defRPr b="1">
                <a:solidFill>
                  <a:srgbClr val="0070C0"/>
                </a:solidFill>
              </a:defRPr>
            </a:pPr>
            <a:r>
              <a:rPr lang="ru-RU" b="1">
                <a:solidFill>
                  <a:srgbClr val="002060"/>
                </a:solidFill>
              </a:rPr>
              <a:t>в 2024 году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normalizeH="0" baseline="0">
              <a:solidFill>
                <a:srgbClr val="0070C0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 8 диаграмма '!$B$3</c:f>
              <c:strCache>
                <c:ptCount val="1"/>
                <c:pt idx="0">
                  <c:v>Р Ф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8 диаграмма 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'ОБ 8 диаграмма '!$C$3:$D$3</c:f>
              <c:numCache>
                <c:formatCode>0</c:formatCode>
                <c:ptCount val="2"/>
                <c:pt idx="0">
                  <c:v>45.99</c:v>
                </c:pt>
                <c:pt idx="1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6-4638-B73A-52D2580CD40C}"/>
            </c:ext>
          </c:extLst>
        </c:ser>
        <c:ser>
          <c:idx val="1"/>
          <c:order val="1"/>
          <c:tx>
            <c:strRef>
              <c:f>'ОБ 8 диаграмма '!$B$4</c:f>
              <c:strCache>
                <c:ptCount val="1"/>
                <c:pt idx="0">
                  <c:v>К Р Ы М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8 диаграмма 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'ОБ 8 диаграмма '!$C$4:$D$4</c:f>
              <c:numCache>
                <c:formatCode>0</c:formatCode>
                <c:ptCount val="2"/>
                <c:pt idx="0">
                  <c:v>54.010000000000005</c:v>
                </c:pt>
                <c:pt idx="1">
                  <c:v>95.57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6-4638-B73A-52D2580CD40C}"/>
            </c:ext>
          </c:extLst>
        </c:ser>
        <c:ser>
          <c:idx val="2"/>
          <c:order val="2"/>
          <c:tx>
            <c:strRef>
              <c:f>'ОБ 8 диаграмма '!$B$5</c:f>
              <c:strCache>
                <c:ptCount val="1"/>
                <c:pt idx="0">
                  <c:v>Нижнегорский район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 8 диаграмма '!$C$2:$D$2</c:f>
              <c:strCache>
                <c:ptCount val="2"/>
                <c:pt idx="0">
                  <c:v>Качество</c:v>
                </c:pt>
                <c:pt idx="1">
                  <c:v>Успешность</c:v>
                </c:pt>
              </c:strCache>
            </c:strRef>
          </c:cat>
          <c:val>
            <c:numRef>
              <c:f>'ОБ 8 диаграмма '!$C$5:$D$5</c:f>
              <c:numCache>
                <c:formatCode>0</c:formatCode>
                <c:ptCount val="2"/>
                <c:pt idx="0">
                  <c:v>41.800000000000004</c:v>
                </c:pt>
                <c:pt idx="1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6-4638-B73A-52D2580CD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663704"/>
        <c:axId val="601662392"/>
      </c:barChart>
      <c:catAx>
        <c:axId val="6016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2392"/>
        <c:crosses val="autoZero"/>
        <c:auto val="1"/>
        <c:lblAlgn val="ctr"/>
        <c:lblOffset val="100"/>
        <c:noMultiLvlLbl val="0"/>
      </c:catAx>
      <c:valAx>
        <c:axId val="60166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42BA97">
        <a:lumMod val="40000"/>
        <a:lumOff val="60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16.08.2024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16.08.2024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  <a:t>Итоги ВПР по обществознанию </a:t>
            </a:r>
            <a:b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  <a:t>общеобразовательных учреждений </a:t>
            </a:r>
            <a:b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  <a:t>Нижнегорского района в 2024 году</a:t>
            </a:r>
            <a:endParaRPr lang="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algn="ctr" rtl="0"/>
            <a:r>
              <a:rPr lang="ru" sz="2000" b="1" dirty="0"/>
              <a:t>6-8 классы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077415E-C745-4A96-94F8-76040823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16.08.2024</a:t>
            </a:fld>
            <a:endParaRPr lang="en-US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C796B49-E837-4020-BF41-BC677663E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146040"/>
              </p:ext>
            </p:extLst>
          </p:nvPr>
        </p:nvGraphicFramePr>
        <p:xfrm>
          <a:off x="444617" y="620784"/>
          <a:ext cx="11291581" cy="609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114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F59F049-C759-428E-BB43-CD56F5F69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49729"/>
              </p:ext>
            </p:extLst>
          </p:nvPr>
        </p:nvGraphicFramePr>
        <p:xfrm>
          <a:off x="151002" y="645950"/>
          <a:ext cx="11752977" cy="6108545"/>
        </p:xfrm>
        <a:graphic>
          <a:graphicData uri="http://schemas.openxmlformats.org/drawingml/2006/table">
            <a:tbl>
              <a:tblPr/>
              <a:tblGrid>
                <a:gridCol w="1174459">
                  <a:extLst>
                    <a:ext uri="{9D8B030D-6E8A-4147-A177-3AD203B41FA5}">
                      <a16:colId xmlns:a16="http://schemas.microsoft.com/office/drawing/2014/main" val="1390813052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val="716561495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val="2287431363"/>
                    </a:ext>
                  </a:extLst>
                </a:gridCol>
                <a:gridCol w="604007">
                  <a:extLst>
                    <a:ext uri="{9D8B030D-6E8A-4147-A177-3AD203B41FA5}">
                      <a16:colId xmlns:a16="http://schemas.microsoft.com/office/drawing/2014/main" val="1688008337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4098778945"/>
                    </a:ext>
                  </a:extLst>
                </a:gridCol>
                <a:gridCol w="612397">
                  <a:extLst>
                    <a:ext uri="{9D8B030D-6E8A-4147-A177-3AD203B41FA5}">
                      <a16:colId xmlns:a16="http://schemas.microsoft.com/office/drawing/2014/main" val="3317703249"/>
                    </a:ext>
                  </a:extLst>
                </a:gridCol>
                <a:gridCol w="678315">
                  <a:extLst>
                    <a:ext uri="{9D8B030D-6E8A-4147-A177-3AD203B41FA5}">
                      <a16:colId xmlns:a16="http://schemas.microsoft.com/office/drawing/2014/main" val="2199239907"/>
                    </a:ext>
                  </a:extLst>
                </a:gridCol>
                <a:gridCol w="863894">
                  <a:extLst>
                    <a:ext uri="{9D8B030D-6E8A-4147-A177-3AD203B41FA5}">
                      <a16:colId xmlns:a16="http://schemas.microsoft.com/office/drawing/2014/main" val="4247446345"/>
                    </a:ext>
                  </a:extLst>
                </a:gridCol>
                <a:gridCol w="1024618">
                  <a:extLst>
                    <a:ext uri="{9D8B030D-6E8A-4147-A177-3AD203B41FA5}">
                      <a16:colId xmlns:a16="http://schemas.microsoft.com/office/drawing/2014/main" val="623158425"/>
                    </a:ext>
                  </a:extLst>
                </a:gridCol>
                <a:gridCol w="818690">
                  <a:extLst>
                    <a:ext uri="{9D8B030D-6E8A-4147-A177-3AD203B41FA5}">
                      <a16:colId xmlns:a16="http://schemas.microsoft.com/office/drawing/2014/main" val="391692089"/>
                    </a:ext>
                  </a:extLst>
                </a:gridCol>
                <a:gridCol w="569232">
                  <a:extLst>
                    <a:ext uri="{9D8B030D-6E8A-4147-A177-3AD203B41FA5}">
                      <a16:colId xmlns:a16="http://schemas.microsoft.com/office/drawing/2014/main" val="4238151799"/>
                    </a:ext>
                  </a:extLst>
                </a:gridCol>
                <a:gridCol w="642898">
                  <a:extLst>
                    <a:ext uri="{9D8B030D-6E8A-4147-A177-3AD203B41FA5}">
                      <a16:colId xmlns:a16="http://schemas.microsoft.com/office/drawing/2014/main" val="2012055275"/>
                    </a:ext>
                  </a:extLst>
                </a:gridCol>
                <a:gridCol w="858872">
                  <a:extLst>
                    <a:ext uri="{9D8B030D-6E8A-4147-A177-3AD203B41FA5}">
                      <a16:colId xmlns:a16="http://schemas.microsoft.com/office/drawing/2014/main" val="811568292"/>
                    </a:ext>
                  </a:extLst>
                </a:gridCol>
                <a:gridCol w="428599">
                  <a:extLst>
                    <a:ext uri="{9D8B030D-6E8A-4147-A177-3AD203B41FA5}">
                      <a16:colId xmlns:a16="http://schemas.microsoft.com/office/drawing/2014/main" val="3322657803"/>
                    </a:ext>
                  </a:extLst>
                </a:gridCol>
                <a:gridCol w="589323">
                  <a:extLst>
                    <a:ext uri="{9D8B030D-6E8A-4147-A177-3AD203B41FA5}">
                      <a16:colId xmlns:a16="http://schemas.microsoft.com/office/drawing/2014/main" val="1670393438"/>
                    </a:ext>
                  </a:extLst>
                </a:gridCol>
                <a:gridCol w="698147">
                  <a:extLst>
                    <a:ext uri="{9D8B030D-6E8A-4147-A177-3AD203B41FA5}">
                      <a16:colId xmlns:a16="http://schemas.microsoft.com/office/drawing/2014/main" val="3379112177"/>
                    </a:ext>
                  </a:extLst>
                </a:gridCol>
              </a:tblGrid>
              <a:tr h="5486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класс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 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человека. Выполнять несложные практические задания по анализу ситуаций, связанных с различными способами разрешения межличностных конфликтов. Выражать собственное отношение к различным способам разрешения межличностных конфликтов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 Находить, извлекать и осмысливать информацию различного характера, полученную из доступных источников (фотоизображений),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установленными законодательством Российской Федерации, убежденности в необходимости защищать правопорядок правовыми способами и средствами, умений реализовывать основные социальные роли в пределах своей дееспособности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5.2.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жизни; наблюдать и характеризовать явления и события, происходящие в различных сферах общественной жизни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7.2. 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9.2. Анализировать несложные практические ситуации, связанные с гражданскими, семейными, трудовыми правоотношениями; в предлагаемых модельных ситуациях определять признаки правонарушения, проступка, преступления; исследовать несложные практические ситуации, связанные с защитой прав и интересов детей, оставшихся без попечения родителей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9.3. Находить, извлекать и осмысливать информацию правового характера, полученную из доступных источников,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</a:t>
                      </a:r>
                    </a:p>
                  </a:txBody>
                  <a:tcPr marL="4716" marR="4716" marT="47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48280"/>
                  </a:ext>
                </a:extLst>
              </a:tr>
              <a:tr h="251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Крым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796496"/>
                  </a:ext>
                </a:extLst>
              </a:tr>
              <a:tr h="251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6" marR="4716" marT="4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6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60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2B27DF7-F159-421E-A383-C3C6881B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771346"/>
              </p:ext>
            </p:extLst>
          </p:nvPr>
        </p:nvGraphicFramePr>
        <p:xfrm>
          <a:off x="436228" y="578841"/>
          <a:ext cx="5738069" cy="591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FD73430-7DD1-4A5B-B649-B939AE74A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041093"/>
              </p:ext>
            </p:extLst>
          </p:nvPr>
        </p:nvGraphicFramePr>
        <p:xfrm>
          <a:off x="6350465" y="1761688"/>
          <a:ext cx="5503179" cy="4731393"/>
        </p:xfrm>
        <a:graphic>
          <a:graphicData uri="http://schemas.openxmlformats.org/drawingml/2006/table">
            <a:tbl>
              <a:tblPr/>
              <a:tblGrid>
                <a:gridCol w="2998132">
                  <a:extLst>
                    <a:ext uri="{9D8B030D-6E8A-4147-A177-3AD203B41FA5}">
                      <a16:colId xmlns:a16="http://schemas.microsoft.com/office/drawing/2014/main" val="3321279033"/>
                    </a:ext>
                  </a:extLst>
                </a:gridCol>
                <a:gridCol w="1408814">
                  <a:extLst>
                    <a:ext uri="{9D8B030D-6E8A-4147-A177-3AD203B41FA5}">
                      <a16:colId xmlns:a16="http://schemas.microsoft.com/office/drawing/2014/main" val="517225705"/>
                    </a:ext>
                  </a:extLst>
                </a:gridCol>
                <a:gridCol w="1096233">
                  <a:extLst>
                    <a:ext uri="{9D8B030D-6E8A-4147-A177-3AD203B41FA5}">
                      <a16:colId xmlns:a16="http://schemas.microsoft.com/office/drawing/2014/main" val="1859310791"/>
                    </a:ext>
                  </a:extLst>
                </a:gridCol>
              </a:tblGrid>
              <a:tr h="38941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Успешность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64250"/>
                  </a:ext>
                </a:extLst>
              </a:tr>
              <a:tr h="408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 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39220"/>
                  </a:ext>
                </a:extLst>
              </a:tr>
              <a:tr h="408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Р Ы 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72486"/>
                  </a:ext>
                </a:extLst>
              </a:tr>
              <a:tr h="408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50822"/>
                  </a:ext>
                </a:extLst>
              </a:tr>
              <a:tr h="389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Акимовская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05249"/>
                  </a:ext>
                </a:extLst>
              </a:tr>
              <a:tr h="389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Емельяновская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0694"/>
                  </a:ext>
                </a:extLst>
              </a:tr>
              <a:tr h="389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Желябовская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908921"/>
                  </a:ext>
                </a:extLst>
              </a:tr>
              <a:tr h="389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Ивановская СОШ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116696"/>
                  </a:ext>
                </a:extLst>
              </a:tr>
              <a:tr h="389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СОШ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06770"/>
                  </a:ext>
                </a:extLst>
              </a:tr>
              <a:tr h="389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школа-лицей №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60766"/>
                  </a:ext>
                </a:extLst>
              </a:tr>
              <a:tr h="389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Пшеничненская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25672"/>
                  </a:ext>
                </a:extLst>
              </a:tr>
              <a:tr h="3894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Чкаловская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5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95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D433982-3842-4DD0-97AE-0A3D74541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64178"/>
              </p:ext>
            </p:extLst>
          </p:nvPr>
        </p:nvGraphicFramePr>
        <p:xfrm>
          <a:off x="436228" y="654342"/>
          <a:ext cx="11291581" cy="576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46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EC377F5-C071-4420-B567-26C5C89A0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981336"/>
              </p:ext>
            </p:extLst>
          </p:nvPr>
        </p:nvGraphicFramePr>
        <p:xfrm>
          <a:off x="461393" y="654341"/>
          <a:ext cx="11316749" cy="593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86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077415E-C745-4A96-94F8-76040823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16.08.2024</a:t>
            </a:fld>
            <a:endParaRPr lang="en-US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F50AE40-DCB5-49D1-8109-7F6FA0484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767307"/>
              </p:ext>
            </p:extLst>
          </p:nvPr>
        </p:nvGraphicFramePr>
        <p:xfrm>
          <a:off x="429138" y="612396"/>
          <a:ext cx="11333724" cy="61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6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E11D832-2442-4973-82AE-2DB4475F3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87845"/>
              </p:ext>
            </p:extLst>
          </p:nvPr>
        </p:nvGraphicFramePr>
        <p:xfrm>
          <a:off x="302003" y="662729"/>
          <a:ext cx="11560030" cy="6035904"/>
        </p:xfrm>
        <a:graphic>
          <a:graphicData uri="http://schemas.openxmlformats.org/drawingml/2006/table">
            <a:tbl>
              <a:tblPr/>
              <a:tblGrid>
                <a:gridCol w="1140903">
                  <a:extLst>
                    <a:ext uri="{9D8B030D-6E8A-4147-A177-3AD203B41FA5}">
                      <a16:colId xmlns:a16="http://schemas.microsoft.com/office/drawing/2014/main" val="3116869033"/>
                    </a:ext>
                  </a:extLst>
                </a:gridCol>
                <a:gridCol w="770912">
                  <a:extLst>
                    <a:ext uri="{9D8B030D-6E8A-4147-A177-3AD203B41FA5}">
                      <a16:colId xmlns:a16="http://schemas.microsoft.com/office/drawing/2014/main" val="3091603477"/>
                    </a:ext>
                  </a:extLst>
                </a:gridCol>
                <a:gridCol w="428714">
                  <a:extLst>
                    <a:ext uri="{9D8B030D-6E8A-4147-A177-3AD203B41FA5}">
                      <a16:colId xmlns:a16="http://schemas.microsoft.com/office/drawing/2014/main" val="522436943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val="1277122253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518612473"/>
                    </a:ext>
                  </a:extLst>
                </a:gridCol>
                <a:gridCol w="998290">
                  <a:extLst>
                    <a:ext uri="{9D8B030D-6E8A-4147-A177-3AD203B41FA5}">
                      <a16:colId xmlns:a16="http://schemas.microsoft.com/office/drawing/2014/main" val="1976964083"/>
                    </a:ext>
                  </a:extLst>
                </a:gridCol>
                <a:gridCol w="545284">
                  <a:extLst>
                    <a:ext uri="{9D8B030D-6E8A-4147-A177-3AD203B41FA5}">
                      <a16:colId xmlns:a16="http://schemas.microsoft.com/office/drawing/2014/main" val="3814745971"/>
                    </a:ext>
                  </a:extLst>
                </a:gridCol>
                <a:gridCol w="780177">
                  <a:extLst>
                    <a:ext uri="{9D8B030D-6E8A-4147-A177-3AD203B41FA5}">
                      <a16:colId xmlns:a16="http://schemas.microsoft.com/office/drawing/2014/main" val="2694719729"/>
                    </a:ext>
                  </a:extLst>
                </a:gridCol>
                <a:gridCol w="648693">
                  <a:extLst>
                    <a:ext uri="{9D8B030D-6E8A-4147-A177-3AD203B41FA5}">
                      <a16:colId xmlns:a16="http://schemas.microsoft.com/office/drawing/2014/main" val="110471700"/>
                    </a:ext>
                  </a:extLst>
                </a:gridCol>
                <a:gridCol w="567710">
                  <a:extLst>
                    <a:ext uri="{9D8B030D-6E8A-4147-A177-3AD203B41FA5}">
                      <a16:colId xmlns:a16="http://schemas.microsoft.com/office/drawing/2014/main" val="1929149302"/>
                    </a:ext>
                  </a:extLst>
                </a:gridCol>
                <a:gridCol w="1216404">
                  <a:extLst>
                    <a:ext uri="{9D8B030D-6E8A-4147-A177-3AD203B41FA5}">
                      <a16:colId xmlns:a16="http://schemas.microsoft.com/office/drawing/2014/main" val="3681267043"/>
                    </a:ext>
                  </a:extLst>
                </a:gridCol>
                <a:gridCol w="444616">
                  <a:extLst>
                    <a:ext uri="{9D8B030D-6E8A-4147-A177-3AD203B41FA5}">
                      <a16:colId xmlns:a16="http://schemas.microsoft.com/office/drawing/2014/main" val="1930220868"/>
                    </a:ext>
                  </a:extLst>
                </a:gridCol>
                <a:gridCol w="423837">
                  <a:extLst>
                    <a:ext uri="{9D8B030D-6E8A-4147-A177-3AD203B41FA5}">
                      <a16:colId xmlns:a16="http://schemas.microsoft.com/office/drawing/2014/main" val="2686147109"/>
                    </a:ext>
                  </a:extLst>
                </a:gridCol>
                <a:gridCol w="567090">
                  <a:extLst>
                    <a:ext uri="{9D8B030D-6E8A-4147-A177-3AD203B41FA5}">
                      <a16:colId xmlns:a16="http://schemas.microsoft.com/office/drawing/2014/main" val="4131192621"/>
                    </a:ext>
                  </a:extLst>
                </a:gridCol>
                <a:gridCol w="540964">
                  <a:extLst>
                    <a:ext uri="{9D8B030D-6E8A-4147-A177-3AD203B41FA5}">
                      <a16:colId xmlns:a16="http://schemas.microsoft.com/office/drawing/2014/main" val="2881153761"/>
                    </a:ext>
                  </a:extLst>
                </a:gridCol>
                <a:gridCol w="640858">
                  <a:extLst>
                    <a:ext uri="{9D8B030D-6E8A-4147-A177-3AD203B41FA5}">
                      <a16:colId xmlns:a16="http://schemas.microsoft.com/office/drawing/2014/main" val="1662238299"/>
                    </a:ext>
                  </a:extLst>
                </a:gridCol>
              </a:tblGrid>
              <a:tr h="541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класс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дисциплин. 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 Выполнять несложные практические задания по анализу ситуаций, связанных с различными способами разрешения межличностных конфликтов; выражать собственное отношение к различным способам разрешения межличностных конфликтов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дисциплин. Находить, извлекать и осмысливать информацию различного характера, полученную из доступных источников (фотоизображений),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Выполнять несложные практические задания, основанные на ситуациях жизнедеятельности человека в разных сферах общества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установленными законодательством Российской Федерации, убежденности в необходимости защищать правопорядок правовыми способами и средствами, умений реализовывать основные социальные роли в пределах своей дееспособности;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жизни. Наблюдать и характеризовать явления и события, происходящие в различных сферах общественной жизни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Выполнять несложные практические задания, основанные на ситуациях жизнедеятельности человека в разных сферах общества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 формулировать и аргументировать собственные суждения, касающиеся отдельных вопросов экономической жизни и опирающиеся на экономические знания и личный опыт; использовать полученные знания при анализе фактов поведения участников экономической деятельности; оценивать этические нормы трудовой и предпринимательской деятельности; раскрывать рациональное поведение субъектов экономической  деятельности; характеризовать экономику семьи; анализировать структуру семейного бюджета; использовать полученные знания при анализе фактов поведения участников экономической деятельности;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дисциплин. Выполнять несложные практические задания 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9.2. Находить, извлекать и осмысливать информацию различного характера, полученную из доступных источников (фотоизображений),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 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Выполнять несложные практические задания, основанные на ситуациях жизнедеятельности человека в разных сферах общества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Выполнять несложные практические задания, основанные на ситуациях жизнедеятельности человека в разных сферах общества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обучающихся. Выполнять несложные практические задания, основанные на ситуациях жизнедеятельности человека в разных сферах общества</a:t>
                      </a:r>
                    </a:p>
                  </a:txBody>
                  <a:tcPr marL="4403" marR="4403" marT="440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21240"/>
                  </a:ext>
                </a:extLst>
              </a:tr>
              <a:tr h="248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Крым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7670"/>
                  </a:ext>
                </a:extLst>
              </a:tr>
              <a:tr h="248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403" marR="4403" marT="4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9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33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wing-down-emoticon-257765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790" y="1457258"/>
            <a:ext cx="6172199" cy="46985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8069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849FFA8-89D7-4956-B692-2F9ABA27E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674292"/>
              </p:ext>
            </p:extLst>
          </p:nvPr>
        </p:nvGraphicFramePr>
        <p:xfrm>
          <a:off x="427839" y="604007"/>
          <a:ext cx="6979640" cy="610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D6B81F9-543D-4A76-B119-E70A05AE8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11445"/>
              </p:ext>
            </p:extLst>
          </p:nvPr>
        </p:nvGraphicFramePr>
        <p:xfrm>
          <a:off x="7407479" y="1954635"/>
          <a:ext cx="4654492" cy="4755948"/>
        </p:xfrm>
        <a:graphic>
          <a:graphicData uri="http://schemas.openxmlformats.org/drawingml/2006/table">
            <a:tbl>
              <a:tblPr/>
              <a:tblGrid>
                <a:gridCol w="2535768">
                  <a:extLst>
                    <a:ext uri="{9D8B030D-6E8A-4147-A177-3AD203B41FA5}">
                      <a16:colId xmlns:a16="http://schemas.microsoft.com/office/drawing/2014/main" val="2391691934"/>
                    </a:ext>
                  </a:extLst>
                </a:gridCol>
                <a:gridCol w="1191549">
                  <a:extLst>
                    <a:ext uri="{9D8B030D-6E8A-4147-A177-3AD203B41FA5}">
                      <a16:colId xmlns:a16="http://schemas.microsoft.com/office/drawing/2014/main" val="4196619726"/>
                    </a:ext>
                  </a:extLst>
                </a:gridCol>
                <a:gridCol w="927175">
                  <a:extLst>
                    <a:ext uri="{9D8B030D-6E8A-4147-A177-3AD203B41FA5}">
                      <a16:colId xmlns:a16="http://schemas.microsoft.com/office/drawing/2014/main" val="925099013"/>
                    </a:ext>
                  </a:extLst>
                </a:gridCol>
              </a:tblGrid>
              <a:tr h="313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Успешность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781"/>
                  </a:ext>
                </a:extLst>
              </a:tr>
              <a:tr h="329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 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19032"/>
                  </a:ext>
                </a:extLst>
              </a:tr>
              <a:tr h="329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Р Ы 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267912"/>
                  </a:ext>
                </a:extLst>
              </a:tr>
              <a:tr h="329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546665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Дрофинская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79863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Желябовская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738447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Жемчужинская СОШДС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653200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Ивановская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7038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Лиственская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992923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Михайловская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07912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СОШ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052999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школа-гимназия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017842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школа-лицей №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460933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Садовская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61816"/>
                  </a:ext>
                </a:extLst>
              </a:tr>
              <a:tr h="31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Уваровская СОШДС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90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7F6EEE6-2250-4C12-818F-E779B1925A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900437"/>
              </p:ext>
            </p:extLst>
          </p:nvPr>
        </p:nvGraphicFramePr>
        <p:xfrm>
          <a:off x="444617" y="612396"/>
          <a:ext cx="11299969" cy="592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24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A78A91A-972C-4DA9-9F2C-95F6488D9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431944"/>
              </p:ext>
            </p:extLst>
          </p:nvPr>
        </p:nvGraphicFramePr>
        <p:xfrm>
          <a:off x="478172" y="604006"/>
          <a:ext cx="11224470" cy="602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6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071520D-DB19-42EA-982D-6BDA6AEF7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506864"/>
              </p:ext>
            </p:extLst>
          </p:nvPr>
        </p:nvGraphicFramePr>
        <p:xfrm>
          <a:off x="261937" y="620784"/>
          <a:ext cx="11668125" cy="609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3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3B9C762-9B46-4F06-A085-EA37F5603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963129"/>
              </p:ext>
            </p:extLst>
          </p:nvPr>
        </p:nvGraphicFramePr>
        <p:xfrm>
          <a:off x="192948" y="629173"/>
          <a:ext cx="11778142" cy="6087714"/>
        </p:xfrm>
        <a:graphic>
          <a:graphicData uri="http://schemas.openxmlformats.org/drawingml/2006/table">
            <a:tbl>
              <a:tblPr/>
              <a:tblGrid>
                <a:gridCol w="939566">
                  <a:extLst>
                    <a:ext uri="{9D8B030D-6E8A-4147-A177-3AD203B41FA5}">
                      <a16:colId xmlns:a16="http://schemas.microsoft.com/office/drawing/2014/main" val="4267452366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4214274122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236316619"/>
                    </a:ext>
                  </a:extLst>
                </a:gridCol>
                <a:gridCol w="1024272">
                  <a:extLst>
                    <a:ext uri="{9D8B030D-6E8A-4147-A177-3AD203B41FA5}">
                      <a16:colId xmlns:a16="http://schemas.microsoft.com/office/drawing/2014/main" val="1951183018"/>
                    </a:ext>
                  </a:extLst>
                </a:gridCol>
                <a:gridCol w="639565">
                  <a:extLst>
                    <a:ext uri="{9D8B030D-6E8A-4147-A177-3AD203B41FA5}">
                      <a16:colId xmlns:a16="http://schemas.microsoft.com/office/drawing/2014/main" val="763873414"/>
                    </a:ext>
                  </a:extLst>
                </a:gridCol>
                <a:gridCol w="622654">
                  <a:extLst>
                    <a:ext uri="{9D8B030D-6E8A-4147-A177-3AD203B41FA5}">
                      <a16:colId xmlns:a16="http://schemas.microsoft.com/office/drawing/2014/main" val="3128257003"/>
                    </a:ext>
                  </a:extLst>
                </a:gridCol>
                <a:gridCol w="965498">
                  <a:extLst>
                    <a:ext uri="{9D8B030D-6E8A-4147-A177-3AD203B41FA5}">
                      <a16:colId xmlns:a16="http://schemas.microsoft.com/office/drawing/2014/main" val="1576468820"/>
                    </a:ext>
                  </a:extLst>
                </a:gridCol>
                <a:gridCol w="793307">
                  <a:extLst>
                    <a:ext uri="{9D8B030D-6E8A-4147-A177-3AD203B41FA5}">
                      <a16:colId xmlns:a16="http://schemas.microsoft.com/office/drawing/2014/main" val="2708747159"/>
                    </a:ext>
                  </a:extLst>
                </a:gridCol>
                <a:gridCol w="940899">
                  <a:extLst>
                    <a:ext uri="{9D8B030D-6E8A-4147-A177-3AD203B41FA5}">
                      <a16:colId xmlns:a16="http://schemas.microsoft.com/office/drawing/2014/main" val="2909698848"/>
                    </a:ext>
                  </a:extLst>
                </a:gridCol>
                <a:gridCol w="751796">
                  <a:extLst>
                    <a:ext uri="{9D8B030D-6E8A-4147-A177-3AD203B41FA5}">
                      <a16:colId xmlns:a16="http://schemas.microsoft.com/office/drawing/2014/main" val="3075455516"/>
                    </a:ext>
                  </a:extLst>
                </a:gridCol>
                <a:gridCol w="401266">
                  <a:extLst>
                    <a:ext uri="{9D8B030D-6E8A-4147-A177-3AD203B41FA5}">
                      <a16:colId xmlns:a16="http://schemas.microsoft.com/office/drawing/2014/main" val="266713952"/>
                    </a:ext>
                  </a:extLst>
                </a:gridCol>
                <a:gridCol w="590367">
                  <a:extLst>
                    <a:ext uri="{9D8B030D-6E8A-4147-A177-3AD203B41FA5}">
                      <a16:colId xmlns:a16="http://schemas.microsoft.com/office/drawing/2014/main" val="365888843"/>
                    </a:ext>
                  </a:extLst>
                </a:gridCol>
                <a:gridCol w="737959">
                  <a:extLst>
                    <a:ext uri="{9D8B030D-6E8A-4147-A177-3AD203B41FA5}">
                      <a16:colId xmlns:a16="http://schemas.microsoft.com/office/drawing/2014/main" val="1240571252"/>
                    </a:ext>
                  </a:extLst>
                </a:gridCol>
                <a:gridCol w="670314">
                  <a:extLst>
                    <a:ext uri="{9D8B030D-6E8A-4147-A177-3AD203B41FA5}">
                      <a16:colId xmlns:a16="http://schemas.microsoft.com/office/drawing/2014/main" val="501669773"/>
                    </a:ext>
                  </a:extLst>
                </a:gridCol>
                <a:gridCol w="541170">
                  <a:extLst>
                    <a:ext uri="{9D8B030D-6E8A-4147-A177-3AD203B41FA5}">
                      <a16:colId xmlns:a16="http://schemas.microsoft.com/office/drawing/2014/main" val="3864538484"/>
                    </a:ext>
                  </a:extLst>
                </a:gridCol>
                <a:gridCol w="641102">
                  <a:extLst>
                    <a:ext uri="{9D8B030D-6E8A-4147-A177-3AD203B41FA5}">
                      <a16:colId xmlns:a16="http://schemas.microsoft.com/office/drawing/2014/main" val="377135662"/>
                    </a:ext>
                  </a:extLst>
                </a:gridCol>
              </a:tblGrid>
              <a:tr h="5525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класс</a:t>
                      </a:r>
                    </a:p>
                  </a:txBody>
                  <a:tcPr marL="4322" marR="4322" marT="43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 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человека. Выполнять несложные практические задания по анализу ситуаций, связанных с различными способами разрешения межличностных конфликтов; выражать собственное отношение к различным способам разрешения межличностных конфликтов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 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5.1.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установленными законодательством Российской Федерации, убежденности в необходимости защищать правопорядок правовыми способами и средствами, умений реализовывать основные социальные роли в пределах своей дееспособности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5.2.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жизни. Наблюдать и характеризовать явления и события, происходящие в различных сферах общественной жизни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6.2. Выполнять несложные практические задания, основанные на ситуациях жизнедеятельности человека в разных сферах общества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7.2. 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8.1.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закрепленным в Конституции Российской Федерации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8.2.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закрепленным в Конституции Российской Федерации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8.3. Характеризовать государственное устройство Российской Федерации, называть органы государственной власти страны; раскрывать достижения российского народа; осознавать значение патриотической позиции в укреплении нашего государства</a:t>
                      </a:r>
                    </a:p>
                  </a:txBody>
                  <a:tcPr marL="4322" marR="4322" marT="43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25368"/>
                  </a:ext>
                </a:extLst>
              </a:tr>
              <a:tr h="25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Крым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838428"/>
                  </a:ext>
                </a:extLst>
              </a:tr>
              <a:tr h="202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4322" marR="4322" marT="43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322" marR="4322" marT="43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256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93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132E56B-D453-4622-A1D9-FAF8583C5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690803"/>
              </p:ext>
            </p:extLst>
          </p:nvPr>
        </p:nvGraphicFramePr>
        <p:xfrm>
          <a:off x="419450" y="662731"/>
          <a:ext cx="6291743" cy="587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44215D5-C4B1-4B18-9B5B-7EE8C2CAA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26767"/>
              </p:ext>
            </p:extLst>
          </p:nvPr>
        </p:nvGraphicFramePr>
        <p:xfrm>
          <a:off x="6837028" y="1921080"/>
          <a:ext cx="5192783" cy="4613545"/>
        </p:xfrm>
        <a:graphic>
          <a:graphicData uri="http://schemas.openxmlformats.org/drawingml/2006/table">
            <a:tbl>
              <a:tblPr/>
              <a:tblGrid>
                <a:gridCol w="2771749">
                  <a:extLst>
                    <a:ext uri="{9D8B030D-6E8A-4147-A177-3AD203B41FA5}">
                      <a16:colId xmlns:a16="http://schemas.microsoft.com/office/drawing/2014/main" val="1260403639"/>
                    </a:ext>
                  </a:extLst>
                </a:gridCol>
                <a:gridCol w="1361566">
                  <a:extLst>
                    <a:ext uri="{9D8B030D-6E8A-4147-A177-3AD203B41FA5}">
                      <a16:colId xmlns:a16="http://schemas.microsoft.com/office/drawing/2014/main" val="2585271936"/>
                    </a:ext>
                  </a:extLst>
                </a:gridCol>
                <a:gridCol w="1059468">
                  <a:extLst>
                    <a:ext uri="{9D8B030D-6E8A-4147-A177-3AD203B41FA5}">
                      <a16:colId xmlns:a16="http://schemas.microsoft.com/office/drawing/2014/main" val="256893646"/>
                    </a:ext>
                  </a:extLst>
                </a:gridCol>
              </a:tblGrid>
              <a:tr h="666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Успешность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265922"/>
                  </a:ext>
                </a:extLst>
              </a:tr>
              <a:tr h="342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 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913181"/>
                  </a:ext>
                </a:extLst>
              </a:tr>
              <a:tr h="342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 Р Ы 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003755"/>
                  </a:ext>
                </a:extLst>
              </a:tr>
              <a:tr h="3333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17860"/>
                  </a:ext>
                </a:extLst>
              </a:tr>
              <a:tr h="342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Дрофинская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956914"/>
                  </a:ext>
                </a:extLst>
              </a:tr>
              <a:tr h="448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Зоркинская СОШДС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40884"/>
                  </a:ext>
                </a:extLst>
              </a:tr>
              <a:tr h="448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Косточковская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11735"/>
                  </a:ext>
                </a:extLst>
              </a:tr>
              <a:tr h="448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Михайловская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64699"/>
                  </a:ext>
                </a:extLst>
              </a:tr>
              <a:tr h="448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СОШ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77769"/>
                  </a:ext>
                </a:extLst>
              </a:tr>
              <a:tr h="4471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Нижнегорская школа-лицей №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04424"/>
                  </a:ext>
                </a:extLst>
              </a:tr>
              <a:tr h="342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Садовская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195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96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9DDA5E5-04CE-4124-914F-B0444F4D3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728425"/>
              </p:ext>
            </p:extLst>
          </p:nvPr>
        </p:nvGraphicFramePr>
        <p:xfrm>
          <a:off x="461394" y="645952"/>
          <a:ext cx="11274804" cy="59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612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31A66A5-E185-4014-B204-E20C46688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871705"/>
              </p:ext>
            </p:extLst>
          </p:nvPr>
        </p:nvGraphicFramePr>
        <p:xfrm>
          <a:off x="461393" y="616646"/>
          <a:ext cx="11266415" cy="584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151383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{9E9C298F-F31D-489A-BB3E-BE22C3E17477}tf33552983_win32</Template>
  <TotalTime>38</TotalTime>
  <Words>2976</Words>
  <Application>Microsoft Office PowerPoint</Application>
  <PresentationFormat>Широкоэкранный</PresentationFormat>
  <Paragraphs>404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Corbel</vt:lpstr>
      <vt:lpstr>Franklin Gothic Book</vt:lpstr>
      <vt:lpstr>Franklin Gothic Demi</vt:lpstr>
      <vt:lpstr>Sylfaen</vt:lpstr>
      <vt:lpstr>Wingdings 2</vt:lpstr>
      <vt:lpstr>ДивидендVTI</vt:lpstr>
      <vt:lpstr>Итоги ВПР по обществознанию  общеобразовательных учреждений  Нижнегорского района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Пользователь</dc:creator>
  <cp:lastModifiedBy>Пользователь</cp:lastModifiedBy>
  <cp:revision>21</cp:revision>
  <dcterms:created xsi:type="dcterms:W3CDTF">2024-08-16T11:35:07Z</dcterms:created>
  <dcterms:modified xsi:type="dcterms:W3CDTF">2024-08-16T12:13:25Z</dcterms:modified>
</cp:coreProperties>
</file>